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313" r:id="rId4"/>
  </p:sldMasterIdLst>
  <p:notesMasterIdLst>
    <p:notesMasterId r:id="rId20"/>
  </p:notesMasterIdLst>
  <p:handoutMasterIdLst>
    <p:handoutMasterId r:id="rId21"/>
  </p:handoutMasterIdLst>
  <p:sldIdLst>
    <p:sldId id="441" r:id="rId5"/>
    <p:sldId id="539" r:id="rId6"/>
    <p:sldId id="541" r:id="rId7"/>
    <p:sldId id="564" r:id="rId8"/>
    <p:sldId id="939" r:id="rId9"/>
    <p:sldId id="940" r:id="rId10"/>
    <p:sldId id="970" r:id="rId11"/>
    <p:sldId id="935" r:id="rId12"/>
    <p:sldId id="975" r:id="rId13"/>
    <p:sldId id="972" r:id="rId14"/>
    <p:sldId id="976" r:id="rId15"/>
    <p:sldId id="974" r:id="rId16"/>
    <p:sldId id="963" r:id="rId17"/>
    <p:sldId id="971" r:id="rId18"/>
    <p:sldId id="965" r:id="rId19"/>
  </p:sldIdLst>
  <p:sldSz cx="9144000" cy="5143500" type="screen16x9"/>
  <p:notesSz cx="7008813" cy="9294813"/>
  <p:defaultTextStyle>
    <a:defPPr>
      <a:defRPr lang="en-US"/>
    </a:defPPr>
    <a:lvl1pPr marL="0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140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4282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6422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48564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0704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284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3498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9712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230">
          <p15:clr>
            <a:srgbClr val="A4A3A4"/>
          </p15:clr>
        </p15:guide>
        <p15:guide id="3" orient="horz" pos="4534">
          <p15:clr>
            <a:srgbClr val="A4A3A4"/>
          </p15:clr>
        </p15:guide>
        <p15:guide id="4" orient="horz" pos="4286">
          <p15:clr>
            <a:srgbClr val="A4A3A4"/>
          </p15:clr>
        </p15:guide>
        <p15:guide id="5" pos="4234">
          <p15:clr>
            <a:srgbClr val="A4A3A4"/>
          </p15:clr>
        </p15:guide>
        <p15:guide id="6" pos="237">
          <p15:clr>
            <a:srgbClr val="A4A3A4"/>
          </p15:clr>
        </p15:guide>
        <p15:guide id="7" pos="8229">
          <p15:clr>
            <a:srgbClr val="A4A3A4"/>
          </p15:clr>
        </p15:guide>
        <p15:guide id="8" pos="949">
          <p15:clr>
            <a:srgbClr val="A4A3A4"/>
          </p15:clr>
        </p15:guide>
        <p15:guide id="9" pos="7517">
          <p15:clr>
            <a:srgbClr val="A4A3A4"/>
          </p15:clr>
        </p15:guide>
        <p15:guide id="10" orient="horz" pos="1685">
          <p15:clr>
            <a:srgbClr val="A4A3A4"/>
          </p15:clr>
        </p15:guide>
        <p15:guide id="11" orient="horz" pos="161">
          <p15:clr>
            <a:srgbClr val="A4A3A4"/>
          </p15:clr>
        </p15:guide>
        <p15:guide id="12" orient="horz" pos="3084">
          <p15:clr>
            <a:srgbClr val="A4A3A4"/>
          </p15:clr>
        </p15:guide>
        <p15:guide id="13" orient="horz" pos="2544">
          <p15:clr>
            <a:srgbClr val="A4A3A4"/>
          </p15:clr>
        </p15:guide>
        <p15:guide id="14" orient="horz" pos="875">
          <p15:clr>
            <a:srgbClr val="A4A3A4"/>
          </p15:clr>
        </p15:guide>
        <p15:guide id="15" orient="horz" pos="1749">
          <p15:clr>
            <a:srgbClr val="A4A3A4"/>
          </p15:clr>
        </p15:guide>
        <p15:guide id="16" orient="horz" pos="621">
          <p15:clr>
            <a:srgbClr val="A4A3A4"/>
          </p15:clr>
        </p15:guide>
        <p15:guide id="17" orient="horz" pos="2865">
          <p15:clr>
            <a:srgbClr val="A4A3A4"/>
          </p15:clr>
        </p15:guide>
        <p15:guide id="18" orient="horz" pos="2130">
          <p15:clr>
            <a:srgbClr val="A4A3A4"/>
          </p15:clr>
        </p15:guide>
        <p15:guide id="19" orient="horz" pos="2184">
          <p15:clr>
            <a:srgbClr val="A4A3A4"/>
          </p15:clr>
        </p15:guide>
        <p15:guide id="20" orient="horz" pos="321">
          <p15:clr>
            <a:srgbClr val="A4A3A4"/>
          </p15:clr>
        </p15:guide>
        <p15:guide id="21" orient="horz" pos="1607">
          <p15:clr>
            <a:srgbClr val="A4A3A4"/>
          </p15:clr>
        </p15:guide>
        <p15:guide id="22" pos="2880">
          <p15:clr>
            <a:srgbClr val="A4A3A4"/>
          </p15:clr>
        </p15:guide>
        <p15:guide id="23" pos="156">
          <p15:clr>
            <a:srgbClr val="A4A3A4"/>
          </p15:clr>
        </p15:guide>
        <p15:guide id="24" pos="5598">
          <p15:clr>
            <a:srgbClr val="A4A3A4"/>
          </p15:clr>
        </p15:guide>
        <p15:guide id="25" pos="399">
          <p15:clr>
            <a:srgbClr val="A4A3A4"/>
          </p15:clr>
        </p15:guide>
        <p15:guide id="26" pos="5114">
          <p15:clr>
            <a:srgbClr val="A4A3A4"/>
          </p15:clr>
        </p15:guide>
        <p15:guide id="27" pos="1373">
          <p15:clr>
            <a:srgbClr val="A4A3A4"/>
          </p15:clr>
        </p15:guide>
        <p15:guide id="28" pos="4383">
          <p15:clr>
            <a:srgbClr val="A4A3A4"/>
          </p15:clr>
        </p15:guide>
        <p15:guide id="29" pos="5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883E"/>
    <a:srgbClr val="C44228"/>
    <a:srgbClr val="89E3A7"/>
    <a:srgbClr val="161612"/>
    <a:srgbClr val="74F8A0"/>
    <a:srgbClr val="E06C0C"/>
    <a:srgbClr val="C32955"/>
    <a:srgbClr val="C0A0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1" autoAdjust="0"/>
    <p:restoredTop sz="92509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538" y="82"/>
      </p:cViewPr>
      <p:guideLst>
        <p:guide orient="horz" pos="2382"/>
        <p:guide orient="horz" pos="230"/>
        <p:guide orient="horz" pos="4534"/>
        <p:guide orient="horz" pos="4286"/>
        <p:guide pos="4234"/>
        <p:guide pos="237"/>
        <p:guide pos="8229"/>
        <p:guide pos="949"/>
        <p:guide pos="7517"/>
        <p:guide orient="horz" pos="1685"/>
        <p:guide orient="horz" pos="161"/>
        <p:guide orient="horz" pos="3084"/>
        <p:guide orient="horz" pos="2544"/>
        <p:guide orient="horz" pos="875"/>
        <p:guide orient="horz" pos="1749"/>
        <p:guide orient="horz" pos="621"/>
        <p:guide orient="horz" pos="2865"/>
        <p:guide orient="horz" pos="2130"/>
        <p:guide orient="horz" pos="2184"/>
        <p:guide orient="horz" pos="321"/>
        <p:guide orient="horz" pos="1607"/>
        <p:guide pos="2880"/>
        <p:guide pos="156"/>
        <p:guide pos="5598"/>
        <p:guide pos="399"/>
        <p:guide pos="5114"/>
        <p:guide pos="1373"/>
        <p:guide pos="4383"/>
        <p:guide pos="5368"/>
      </p:guideLst>
    </p:cSldViewPr>
  </p:slideViewPr>
  <p:outlineViewPr>
    <p:cViewPr>
      <p:scale>
        <a:sx n="33" d="100"/>
        <a:sy n="33" d="100"/>
      </p:scale>
      <p:origin x="0" y="-7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80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966" y="-108"/>
      </p:cViewPr>
      <p:guideLst>
        <p:guide orient="horz" pos="2927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73950525931448"/>
          <c:y val="2.5600424342392385E-2"/>
          <c:w val="0.53322367100007528"/>
          <c:h val="0.958623819126293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Ne zna</c:v>
                </c:pt>
                <c:pt idx="1">
                  <c:v>Ni jedno nije bilo ugroženo</c:v>
                </c:pt>
                <c:pt idx="2">
                  <c:v>Drugo</c:v>
                </c:pt>
                <c:pt idx="3">
                  <c:v>Biračko pravo</c:v>
                </c:pt>
                <c:pt idx="4">
                  <c:v>Sloboda okupljanja</c:v>
                </c:pt>
                <c:pt idx="5">
                  <c:v>Pravo na rad</c:v>
                </c:pt>
                <c:pt idx="6">
                  <c:v>Pravo na pravično suđenje</c:v>
                </c:pt>
                <c:pt idx="7">
                  <c:v>Sloboda medija</c:v>
                </c:pt>
                <c:pt idx="8">
                  <c:v>Sloboda kretanja</c:v>
                </c:pt>
                <c:pt idx="9">
                  <c:v>Pravo na zdravlje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5.8</c:v>
                </c:pt>
                <c:pt idx="1">
                  <c:v>10.3</c:v>
                </c:pt>
                <c:pt idx="2">
                  <c:v>3.6</c:v>
                </c:pt>
                <c:pt idx="3">
                  <c:v>3.7</c:v>
                </c:pt>
                <c:pt idx="4">
                  <c:v>6.1</c:v>
                </c:pt>
                <c:pt idx="5">
                  <c:v>8.8000000000000007</c:v>
                </c:pt>
                <c:pt idx="6">
                  <c:v>10.6</c:v>
                </c:pt>
                <c:pt idx="7">
                  <c:v>15.5</c:v>
                </c:pt>
                <c:pt idx="8">
                  <c:v>17.5</c:v>
                </c:pt>
                <c:pt idx="9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C-4002-A5AB-80075BE41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209537384"/>
        <c:axId val="209532136"/>
      </c:barChart>
      <c:catAx>
        <c:axId val="209537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32136"/>
        <c:crosses val="autoZero"/>
        <c:auto val="1"/>
        <c:lblAlgn val="ctr"/>
        <c:lblOffset val="100"/>
        <c:noMultiLvlLbl val="0"/>
      </c:catAx>
      <c:valAx>
        <c:axId val="2095321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9537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2726494285467E-2"/>
          <c:y val="4.7539369710309302E-2"/>
          <c:w val="0.46756842997922238"/>
          <c:h val="0.817137813282598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Žene su u boljem položaju nego muškarci</c:v>
                </c:pt>
              </c:strCache>
            </c:strRef>
          </c:tx>
          <c:spPr>
            <a:solidFill>
              <a:schemeClr val="accent6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7-447A-AF99-25648C9DEF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Žene su izjednačene sa muškarcima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33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E7-447A-AF99-25648C9DEF2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Žene su u lošijem položaju nego muškarci 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444-4F6F-84B6-B4D4E241427B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48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E7-447A-AF99-25648C9DEF2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E7-447A-AF99-25648C9DE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100"/>
        <c:axId val="548640432"/>
        <c:axId val="548642728"/>
      </c:barChart>
      <c:catAx>
        <c:axId val="54864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16161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349852411478536"/>
          <c:y val="2.303764629744497E-2"/>
          <c:w val="0.50198816493941567"/>
          <c:h val="0.858953021942955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53276128482398E-2"/>
          <c:y val="5.9677492845667798E-2"/>
          <c:w val="0.93149344774303522"/>
          <c:h val="0.53996210812852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Žene su u boljem položaju nego muškarci</c:v>
                </c:pt>
                <c:pt idx="1">
                  <c:v>Žene su izjednačene sa muškarcima</c:v>
                </c:pt>
                <c:pt idx="2">
                  <c:v>Žene su u lošijem položaju nego muškarci</c:v>
                </c:pt>
                <c:pt idx="3">
                  <c:v>Ne znam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23.1</c:v>
                </c:pt>
                <c:pt idx="1">
                  <c:v>38.700000000000003</c:v>
                </c:pt>
                <c:pt idx="2">
                  <c:v>34.4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C-420C-B945-8702C829E9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Žene su u boljem položaju nego muškarci</c:v>
                </c:pt>
                <c:pt idx="1">
                  <c:v>Žene su izjednačene sa muškarcima</c:v>
                </c:pt>
                <c:pt idx="2">
                  <c:v>Žene su u lošijem položaju nego muškarci</c:v>
                </c:pt>
                <c:pt idx="3">
                  <c:v>Ne znam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9.6</c:v>
                </c:pt>
                <c:pt idx="1">
                  <c:v>27.9</c:v>
                </c:pt>
                <c:pt idx="2">
                  <c:v>60.6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C-420C-B945-8702C829E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31368880"/>
        <c:axId val="431369208"/>
      </c:barChart>
      <c:catAx>
        <c:axId val="43136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69208"/>
        <c:crosses val="autoZero"/>
        <c:auto val="1"/>
        <c:lblAlgn val="ctr"/>
        <c:lblOffset val="100"/>
        <c:noMultiLvlLbl val="0"/>
      </c:catAx>
      <c:valAx>
        <c:axId val="431369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136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95960614371856"/>
          <c:y val="0.86623598103112365"/>
          <c:w val="0.37033406384104517"/>
          <c:h val="5.4518034835784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53276128482398E-2"/>
          <c:y val="0.12189972813292631"/>
          <c:w val="0.93149344774303522"/>
          <c:h val="0.47773987284126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Žene su u boljem položaju nego muškarci</c:v>
                </c:pt>
                <c:pt idx="1">
                  <c:v>Žene su izjednačene sa muškarcima</c:v>
                </c:pt>
                <c:pt idx="2">
                  <c:v>Žene su u lošijem položaju nego muškarci</c:v>
                </c:pt>
                <c:pt idx="3">
                  <c:v>Ne znam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40</c:v>
                </c:pt>
                <c:pt idx="2">
                  <c:v>34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CF-4FC7-9392-E24E000596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Žene su u boljem položaju nego muškarci</c:v>
                </c:pt>
                <c:pt idx="1">
                  <c:v>Žene su izjednačene sa muškarcima</c:v>
                </c:pt>
                <c:pt idx="2">
                  <c:v>Žene su u lošijem položaju nego muškarci</c:v>
                </c:pt>
                <c:pt idx="3">
                  <c:v>Ne znam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31</c:v>
                </c:pt>
                <c:pt idx="2">
                  <c:v>57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CF-4FC7-9392-E24E00059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31368880"/>
        <c:axId val="431369208"/>
      </c:barChart>
      <c:catAx>
        <c:axId val="43136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69208"/>
        <c:crosses val="autoZero"/>
        <c:auto val="1"/>
        <c:lblAlgn val="ctr"/>
        <c:lblOffset val="100"/>
        <c:noMultiLvlLbl val="0"/>
      </c:catAx>
      <c:valAx>
        <c:axId val="431369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136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95960614371856"/>
          <c:y val="0.86623598103112365"/>
          <c:w val="0.37033406384104517"/>
          <c:h val="5.4518034835784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41497783746962E-2"/>
          <c:y val="1.0267739009207568E-2"/>
          <c:w val="0.66229440332966416"/>
          <c:h val="0.7653388226668751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Da, u potpunosti</c:v>
                </c:pt>
              </c:strCache>
            </c:strRef>
          </c:tx>
          <c:spPr>
            <a:solidFill>
              <a:srgbClr val="0070C0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BF-4265-8A4E-576EE41184F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8BF-4265-8A4E-576EE41184F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BF-4265-8A4E-576EE41184F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8BF-4265-8A4E-576EE41184FB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BF-4265-8A4E-576EE41184FB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9C3-4A58-BC1E-74EC40E5EA01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</c:v>
                </c:pt>
                <c:pt idx="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F-4265-8A4E-576EE41184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chemeClr val="accent5"/>
            </a:solidFill>
            <a:ln w="1905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18.3</c:v>
                </c:pt>
                <c:pt idx="1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A15-410A-B33C-2B298F3944A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 da i ne (u neke da u neke ne)</c:v>
                </c:pt>
              </c:strCache>
            </c:strRef>
          </c:tx>
          <c:spPr>
            <a:solidFill>
              <a:srgbClr val="89E3A7"/>
            </a:solidFill>
            <a:ln w="1905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A15-410A-B33C-2B298F3944A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Uglavnom ne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905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20.8</c:v>
                </c:pt>
                <c:pt idx="1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15-410A-B33C-2B298F3944A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Uopšte ne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14.9</c:v>
                </c:pt>
                <c:pt idx="1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A15-410A-B33C-2B298F3944A7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A15-410A-B33C-2B298F3944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8"/>
        <c:overlap val="100"/>
        <c:axId val="455874080"/>
        <c:axId val="455867520"/>
      </c:barChart>
      <c:catAx>
        <c:axId val="4558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16161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867520"/>
        <c:crosses val="autoZero"/>
        <c:auto val="1"/>
        <c:lblAlgn val="ctr"/>
        <c:lblOffset val="100"/>
        <c:noMultiLvlLbl val="0"/>
      </c:catAx>
      <c:valAx>
        <c:axId val="455867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5587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20075652617447"/>
          <c:y val="1.1187847911775506E-3"/>
          <c:w val="0.33111798282078508"/>
          <c:h val="0.80610459433481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46828851264891"/>
          <c:y val="1.8438822244744816E-3"/>
          <c:w val="0.65674714031076031"/>
          <c:h val="0.977550367306256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B71-425B-A970-15026F264B4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076-4874-A21B-EF1FD97D94B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B71-425B-A970-15026F264B4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B71-425B-A970-15026F264B4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B71-425B-A970-15026F264B48}"/>
              </c:ext>
            </c:extLst>
          </c:dPt>
          <c:dLbls>
            <c:dLbl>
              <c:idx val="6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92657226944127E-2"/>
                      <c:h val="5.78247620921229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B71-425B-A970-15026F264B48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576280122190844E-2"/>
                      <c:h val="9.23126917693333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71-425B-A970-15026F264B48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Ne znam</c:v>
                </c:pt>
                <c:pt idx="1">
                  <c:v>Nikome</c:v>
                </c:pt>
                <c:pt idx="2">
                  <c:v>Nekom drugom</c:v>
                </c:pt>
                <c:pt idx="3">
                  <c:v>Predsedniku države</c:v>
                </c:pt>
                <c:pt idx="4">
                  <c:v>Nevladinoj organizaciji</c:v>
                </c:pt>
                <c:pt idx="5">
                  <c:v>Sudu</c:v>
                </c:pt>
                <c:pt idx="6">
                  <c:v>Zaštitniku građana</c:v>
                </c:pt>
                <c:pt idx="7">
                  <c:v>Policiji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6.2</c:v>
                </c:pt>
                <c:pt idx="1">
                  <c:v>13.4</c:v>
                </c:pt>
                <c:pt idx="2">
                  <c:v>3.3</c:v>
                </c:pt>
                <c:pt idx="3">
                  <c:v>8.3000000000000007</c:v>
                </c:pt>
                <c:pt idx="4">
                  <c:v>8</c:v>
                </c:pt>
                <c:pt idx="5">
                  <c:v>9.1</c:v>
                </c:pt>
                <c:pt idx="6">
                  <c:v>26.4</c:v>
                </c:pt>
                <c:pt idx="7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1-4915-920E-C83D8308E0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noFill/>
            </a:ln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Ne znam</c:v>
                </c:pt>
                <c:pt idx="1">
                  <c:v>Nikome</c:v>
                </c:pt>
                <c:pt idx="2">
                  <c:v>Nekom drugom</c:v>
                </c:pt>
                <c:pt idx="3">
                  <c:v>Predsedniku države</c:v>
                </c:pt>
                <c:pt idx="4">
                  <c:v>Nevladinoj organizaciji</c:v>
                </c:pt>
                <c:pt idx="5">
                  <c:v>Sudu</c:v>
                </c:pt>
                <c:pt idx="6">
                  <c:v>Zaštitniku građana</c:v>
                </c:pt>
                <c:pt idx="7">
                  <c:v>Policiji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10.7</c:v>
                </c:pt>
                <c:pt idx="1">
                  <c:v>11.3</c:v>
                </c:pt>
                <c:pt idx="2">
                  <c:v>2.2000000000000002</c:v>
                </c:pt>
                <c:pt idx="3">
                  <c:v>2.8</c:v>
                </c:pt>
                <c:pt idx="4">
                  <c:v>4.4000000000000004</c:v>
                </c:pt>
                <c:pt idx="5">
                  <c:v>12</c:v>
                </c:pt>
                <c:pt idx="6">
                  <c:v>19</c:v>
                </c:pt>
                <c:pt idx="7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5A-4614-928A-91C11C6DE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39198464"/>
        <c:axId val="139200000"/>
      </c:barChart>
      <c:catAx>
        <c:axId val="139198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 b="0">
                <a:solidFill>
                  <a:srgbClr val="002060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139200000"/>
        <c:crosses val="autoZero"/>
        <c:auto val="1"/>
        <c:lblAlgn val="l"/>
        <c:lblOffset val="100"/>
        <c:noMultiLvlLbl val="0"/>
      </c:catAx>
      <c:valAx>
        <c:axId val="139200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919846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3908785316349248"/>
          <c:y val="0.76229398138858728"/>
          <c:w val="0.19162335811349862"/>
          <c:h val="0.1877219269335652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2726494285467E-2"/>
          <c:y val="4.7539369710309302E-2"/>
          <c:w val="0.60471151632361742"/>
          <c:h val="0.803107348064284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</c:v>
                </c:pt>
                <c:pt idx="1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9-447D-9E88-6785231879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59</c:v>
                </c:pt>
                <c:pt idx="1">
                  <c:v>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9-447D-9E88-67852318794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2019</c:v>
                </c:pt>
                <c:pt idx="1">
                  <c:v>2020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9-447D-9E88-6785231879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548640432"/>
        <c:axId val="548642728"/>
      </c:barChart>
      <c:catAx>
        <c:axId val="54864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169775300498979"/>
          <c:y val="5.4438268664188869E-2"/>
          <c:w val="0.16056286280759371"/>
          <c:h val="0.89820369630623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2726494285467E-2"/>
          <c:y val="4.7539369710309302E-2"/>
          <c:w val="0.50455699301815238"/>
          <c:h val="0.885148575573023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Da, u potpunosti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B-4E5C-B769-9188D296DF2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1B-4E5C-B769-9188D296DF2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Uglavnom ne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B-4E5C-B769-9188D296DF2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Uopšte ne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1B-4E5C-B769-9188D296DF2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A1B-4E5C-B769-9188D296DF2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1B-4E5C-B769-9188D296DF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548640432"/>
        <c:axId val="548642728"/>
      </c:barChart>
      <c:catAx>
        <c:axId val="54864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907255082205594"/>
          <c:y val="6.3375613881707676E-2"/>
          <c:w val="0.42482711678840657"/>
          <c:h val="0.87096505491568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47116175205374"/>
          <c:y val="2.4803158229350482E-4"/>
          <c:w val="0.67814580111010758"/>
          <c:h val="0.999753717805221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Ne zna / ne prati</c:v>
                </c:pt>
                <c:pt idx="1">
                  <c:v>Drugo</c:v>
                </c:pt>
                <c:pt idx="2">
                  <c:v>Happy</c:v>
                </c:pt>
                <c:pt idx="3">
                  <c:v>B92</c:v>
                </c:pt>
                <c:pt idx="4">
                  <c:v>RTV</c:v>
                </c:pt>
                <c:pt idx="5">
                  <c:v>Kurir</c:v>
                </c:pt>
                <c:pt idx="6">
                  <c:v>Nova S</c:v>
                </c:pt>
                <c:pt idx="7">
                  <c:v>Blic</c:v>
                </c:pt>
                <c:pt idx="8">
                  <c:v>Prva</c:v>
                </c:pt>
                <c:pt idx="9">
                  <c:v>Pink</c:v>
                </c:pt>
                <c:pt idx="10">
                  <c:v>N1</c:v>
                </c:pt>
                <c:pt idx="11">
                  <c:v>RTS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5.0999999999999996</c:v>
                </c:pt>
                <c:pt idx="2">
                  <c:v>1</c:v>
                </c:pt>
                <c:pt idx="3">
                  <c:v>1.1000000000000001</c:v>
                </c:pt>
                <c:pt idx="4">
                  <c:v>1.6</c:v>
                </c:pt>
                <c:pt idx="5">
                  <c:v>1.8</c:v>
                </c:pt>
                <c:pt idx="6">
                  <c:v>3</c:v>
                </c:pt>
                <c:pt idx="7">
                  <c:v>4</c:v>
                </c:pt>
                <c:pt idx="8">
                  <c:v>14.5</c:v>
                </c:pt>
                <c:pt idx="9">
                  <c:v>15.2</c:v>
                </c:pt>
                <c:pt idx="10">
                  <c:v>15.5</c:v>
                </c:pt>
                <c:pt idx="11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A-41F6-9C44-9372CB640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587070408"/>
        <c:axId val="587067784"/>
      </c:barChart>
      <c:catAx>
        <c:axId val="58707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067784"/>
        <c:crosses val="autoZero"/>
        <c:auto val="1"/>
        <c:lblAlgn val="ctr"/>
        <c:lblOffset val="100"/>
        <c:noMultiLvlLbl val="0"/>
      </c:catAx>
      <c:valAx>
        <c:axId val="587067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707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47116175205374"/>
          <c:y val="2.4803158229350482E-4"/>
          <c:w val="0.67814580111010758"/>
          <c:h val="0.999753717805221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Ne zna / ne prati</c:v>
                </c:pt>
                <c:pt idx="1">
                  <c:v>Drugo</c:v>
                </c:pt>
                <c:pt idx="2">
                  <c:v>B92</c:v>
                </c:pt>
                <c:pt idx="3">
                  <c:v>RTV</c:v>
                </c:pt>
                <c:pt idx="4">
                  <c:v>Happy</c:v>
                </c:pt>
                <c:pt idx="5">
                  <c:v>Kurir</c:v>
                </c:pt>
                <c:pt idx="6">
                  <c:v>Blic</c:v>
                </c:pt>
                <c:pt idx="7">
                  <c:v>Nova S</c:v>
                </c:pt>
                <c:pt idx="8">
                  <c:v>N1</c:v>
                </c:pt>
                <c:pt idx="9">
                  <c:v>Prva</c:v>
                </c:pt>
                <c:pt idx="10">
                  <c:v>Pink</c:v>
                </c:pt>
                <c:pt idx="11">
                  <c:v>RTS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8.6</c:v>
                </c:pt>
                <c:pt idx="2">
                  <c:v>2.2000000000000002</c:v>
                </c:pt>
                <c:pt idx="3">
                  <c:v>3</c:v>
                </c:pt>
                <c:pt idx="4">
                  <c:v>4.2</c:v>
                </c:pt>
                <c:pt idx="5">
                  <c:v>5</c:v>
                </c:pt>
                <c:pt idx="6">
                  <c:v>7.1</c:v>
                </c:pt>
                <c:pt idx="7">
                  <c:v>11.4</c:v>
                </c:pt>
                <c:pt idx="8">
                  <c:v>24.7</c:v>
                </c:pt>
                <c:pt idx="9">
                  <c:v>26.9</c:v>
                </c:pt>
                <c:pt idx="10">
                  <c:v>31.2</c:v>
                </c:pt>
                <c:pt idx="11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E-4A22-B8DA-8B4CEBA43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587070408"/>
        <c:axId val="587067784"/>
      </c:barChart>
      <c:catAx>
        <c:axId val="58707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067784"/>
        <c:crosses val="autoZero"/>
        <c:auto val="1"/>
        <c:lblAlgn val="ctr"/>
        <c:lblOffset val="100"/>
        <c:noMultiLvlLbl val="0"/>
      </c:catAx>
      <c:valAx>
        <c:axId val="587067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707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2726494285467E-2"/>
          <c:y val="4.7539369710309302E-2"/>
          <c:w val="0.5052963116452549"/>
          <c:h val="0.85975047196475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Veoma pozitivno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18-4C7D-84EB-303CC7C1E4A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B-4E5C-B769-9188D296DF2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Uglavnom pozitivno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1B-4E5C-B769-9188D296DF2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3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B-4E5C-B769-9188D296DF2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Uglavnom negativno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1B-4E5C-B769-9188D296DF2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Veoma 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A1B-4E5C-B769-9188D296DF2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1B-4E5C-B769-9188D296DF2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9A3-46E6-9082-2F1AAB6A4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A3-46E6-9082-2F1AAB6A46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548640432"/>
        <c:axId val="548642728"/>
      </c:barChart>
      <c:catAx>
        <c:axId val="54864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041119860017496"/>
          <c:y val="2.2709304371940228E-2"/>
          <c:w val="0.4750179784664525"/>
          <c:h val="0.86780187079364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232109105821702E-2"/>
          <c:y val="4.3306433119660398E-2"/>
          <c:w val="0.5052963116452549"/>
          <c:h val="0.85975047196475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Veoma pozitivno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18-4C7D-84EB-303CC7C1E4A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B-4E5C-B769-9188D296DF2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Uglavnom pozitivno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1B-4E5C-B769-9188D296DF2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Neutralno</c:v>
                </c:pt>
              </c:strCache>
            </c:strRef>
          </c:tx>
          <c:spPr>
            <a:solidFill>
              <a:schemeClr val="accent3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B-4E5C-B769-9188D296DF2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Uglavnom negativno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1B-4E5C-B769-9188D296DF2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Veoma negativno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A1B-4E5C-B769-9188D296DF2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1B-4E5C-B769-9188D296DF2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9A3-46E6-9082-2F1AAB6A4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A3-46E6-9082-2F1AAB6A46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548640432"/>
        <c:axId val="548642728"/>
      </c:barChart>
      <c:catAx>
        <c:axId val="54864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041119860017496"/>
          <c:y val="2.2709304371940228E-2"/>
          <c:w val="0.4750179784664525"/>
          <c:h val="0.884733939865823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2726494285467E-2"/>
          <c:y val="4.7539369710309302E-2"/>
          <c:w val="0.60471151632361742"/>
          <c:h val="0.811550148927086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9-447D-9E88-6785231879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9-447D-9E88-67852318794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 zna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noFill/>
            </a:ln>
            <a:effectLst/>
          </c:spPr>
          <c:invertIfNegative val="0"/>
          <c:dLbls>
            <c:dLbl>
              <c:idx val="0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FDF-4988-92A1-944CF1CD22FC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9-447D-9E88-6785231879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548640432"/>
        <c:axId val="548642728"/>
      </c:barChart>
      <c:catAx>
        <c:axId val="54864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642728"/>
        <c:crosses val="autoZero"/>
        <c:auto val="1"/>
        <c:lblAlgn val="ctr"/>
        <c:lblOffset val="100"/>
        <c:noMultiLvlLbl val="0"/>
      </c:catAx>
      <c:valAx>
        <c:axId val="54864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486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548434984038796"/>
          <c:y val="5.4438268664188869E-2"/>
          <c:w val="0.28238237504544456"/>
          <c:h val="0.89820369630623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0.43471</cdr:x>
      <cdr:y>0.27818</cdr:y>
    </cdr:from>
    <cdr:to>
      <cdr:x>0.48616</cdr:x>
      <cdr:y>0.33992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AB08C78C-FFAC-4AB3-977C-B42BF3647BF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>
          <a:off x="3486169" y="921950"/>
          <a:ext cx="412640" cy="204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round/>
          <a:headEnd/>
          <a:tailEnd type="triangle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cxnSp>
  </cdr:relSizeAnchor>
  <cdr:relSizeAnchor xmlns:cdr="http://schemas.openxmlformats.org/drawingml/2006/chartDrawing">
    <cdr:from>
      <cdr:x>0.60939</cdr:x>
      <cdr:y>0.30387</cdr:y>
    </cdr:from>
    <cdr:to>
      <cdr:x>0.99624</cdr:x>
      <cdr:y>0.74975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973A2051-EB95-4076-A2B1-86283AC23B2E}"/>
            </a:ext>
          </a:extLst>
        </cdr:cNvPr>
        <cdr:cNvSpPr/>
      </cdr:nvSpPr>
      <cdr:spPr>
        <a:xfrm xmlns:a="http://schemas.openxmlformats.org/drawingml/2006/main">
          <a:off x="4887043" y="1007090"/>
          <a:ext cx="3102428" cy="14777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0.72429</cdr:x>
      <cdr:y>0.02684</cdr:y>
    </cdr:from>
    <cdr:to>
      <cdr:x>0.78495</cdr:x>
      <cdr:y>0.13949</cdr:y>
    </cdr:to>
    <cdr:sp macro="" textlink="">
      <cdr:nvSpPr>
        <cdr:cNvPr id="4" name="Explosion: 8 Points 3">
          <a:extLst xmlns:a="http://schemas.openxmlformats.org/drawingml/2006/main">
            <a:ext uri="{FF2B5EF4-FFF2-40B4-BE49-F238E27FC236}">
              <a16:creationId xmlns:a16="http://schemas.microsoft.com/office/drawing/2014/main" id="{D7B7DED9-2BD1-4B8B-9D7D-58837A1194F9}"/>
            </a:ext>
          </a:extLst>
        </cdr:cNvPr>
        <cdr:cNvSpPr/>
      </cdr:nvSpPr>
      <cdr:spPr>
        <a:xfrm xmlns:a="http://schemas.openxmlformats.org/drawingml/2006/main">
          <a:off x="5808467" y="88943"/>
          <a:ext cx="486513" cy="373351"/>
        </a:xfrm>
        <a:prstGeom xmlns:a="http://schemas.openxmlformats.org/drawingml/2006/main" prst="irregularSeal1">
          <a:avLst/>
        </a:prstGeom>
        <a:noFill xmlns:a="http://schemas.openxmlformats.org/drawingml/2006/main"/>
        <a:ln xmlns:a="http://schemas.openxmlformats.org/drawingml/2006/main" w="95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62140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24282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86422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48564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310704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72846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34986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97126" algn="l" defTabSz="924282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0.20296</cdr:x>
      <cdr:y>0.68828</cdr:y>
    </cdr:from>
    <cdr:to>
      <cdr:x>0.35658</cdr:x>
      <cdr:y>0.79531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FA92699A-4591-464A-A87B-F98A65F9827F}"/>
            </a:ext>
          </a:extLst>
        </cdr:cNvPr>
        <cdr:cNvSpPr txBox="1"/>
      </cdr:nvSpPr>
      <cdr:spPr>
        <a:xfrm xmlns:a="http://schemas.openxmlformats.org/drawingml/2006/main">
          <a:off x="852148" y="1979186"/>
          <a:ext cx="644978" cy="3077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txBody>
        <a:bodyPr xmlns:a="http://schemas.openxmlformats.org/drawingml/2006/main" vert="horz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62140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24282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86422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48564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310704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72846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34986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97126" algn="l" defTabSz="924282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4763" algn="ctr"/>
          <a:r>
            <a:rPr lang="en-US" sz="2000" b="1" dirty="0">
              <a:solidFill>
                <a:srgbClr val="002060"/>
              </a:solidFill>
            </a:rPr>
            <a:t>4</a:t>
          </a:r>
          <a:r>
            <a:rPr lang="sr-Latn-RS" sz="2000" b="1" dirty="0">
              <a:solidFill>
                <a:srgbClr val="002060"/>
              </a:solidFill>
            </a:rPr>
            <a:t>9</a:t>
          </a:r>
          <a:r>
            <a:rPr lang="en-US" sz="2000" b="1" dirty="0">
              <a:solidFill>
                <a:srgbClr val="002060"/>
              </a:solidFill>
            </a:rPr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361" cy="464236"/>
          </a:xfrm>
          <a:prstGeom prst="rect">
            <a:avLst/>
          </a:prstGeom>
        </p:spPr>
        <p:txBody>
          <a:bodyPr vert="horz" lIns="85999" tIns="43000" rIns="85999" bIns="43000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886" y="0"/>
            <a:ext cx="3037361" cy="464236"/>
          </a:xfrm>
          <a:prstGeom prst="rect">
            <a:avLst/>
          </a:prstGeom>
        </p:spPr>
        <p:txBody>
          <a:bodyPr vert="horz" lIns="85999" tIns="43000" rIns="85999" bIns="43000" rtlCol="0"/>
          <a:lstStyle>
            <a:lvl1pPr algn="r">
              <a:defRPr sz="1100"/>
            </a:lvl1pPr>
          </a:lstStyle>
          <a:p>
            <a:fld id="{11059CDB-72EA-483D-9A34-D50D3267644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35"/>
            <a:ext cx="3037361" cy="464236"/>
          </a:xfrm>
          <a:prstGeom prst="rect">
            <a:avLst/>
          </a:prstGeom>
        </p:spPr>
        <p:txBody>
          <a:bodyPr vert="horz" lIns="85999" tIns="43000" rIns="85999" bIns="43000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886" y="8829135"/>
            <a:ext cx="3037361" cy="464236"/>
          </a:xfrm>
          <a:prstGeom prst="rect">
            <a:avLst/>
          </a:prstGeom>
        </p:spPr>
        <p:txBody>
          <a:bodyPr vert="horz" lIns="85999" tIns="43000" rIns="85999" bIns="43000" rtlCol="0" anchor="b"/>
          <a:lstStyle>
            <a:lvl1pPr algn="r">
              <a:defRPr sz="1100"/>
            </a:lvl1pPr>
          </a:lstStyle>
          <a:p>
            <a:fld id="{82556AC4-8048-47C4-97D0-565009C72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4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r">
              <a:defRPr sz="1200"/>
            </a:lvl1pPr>
          </a:lstStyle>
          <a:p>
            <a:fld id="{2D6798F8-BDA6-46C0-A11F-B16041C3620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6013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7" rIns="93155" bIns="465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415036"/>
            <a:ext cx="5607050" cy="4182666"/>
          </a:xfrm>
          <a:prstGeom prst="rect">
            <a:avLst/>
          </a:prstGeom>
        </p:spPr>
        <p:txBody>
          <a:bodyPr vert="horz" lIns="93155" tIns="46577" rIns="93155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60"/>
            <a:ext cx="3037152" cy="464741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828460"/>
            <a:ext cx="3037152" cy="464741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r">
              <a:defRPr sz="1200"/>
            </a:lvl1pPr>
          </a:lstStyle>
          <a:p>
            <a:fld id="{628DE85F-A49F-4D4C-8D78-799212E24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140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4282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6422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48564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0704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284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3498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9712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8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25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55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84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66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4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3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2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0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3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9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5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58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DE85F-A49F-4D4C-8D78-799212E249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84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46971" cy="46154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8167" cy="442661"/>
          </a:xfrm>
        </p:spPr>
        <p:txBody>
          <a:bodyPr anchor="b">
            <a:noAutofit/>
          </a:bodyPr>
          <a:lstStyle>
            <a:lvl1pPr marL="0" indent="0">
              <a:buNone/>
              <a:defRPr sz="19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4598" y="4215715"/>
            <a:ext cx="6718075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69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ll2_Bullets Onl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pic>
        <p:nvPicPr>
          <p:cNvPr id="22" name="Picture 21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2015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3363" y="1399203"/>
            <a:ext cx="8653462" cy="2639397"/>
          </a:xfrm>
        </p:spPr>
        <p:txBody>
          <a:bodyPr/>
          <a:lstStyle>
            <a:lvl1pPr marL="176213" indent="-1762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cap="none">
                <a:solidFill>
                  <a:schemeClr val="bg1"/>
                </a:solidFill>
              </a:defRPr>
            </a:lvl1pPr>
            <a:lvl2pPr marL="476250" indent="-1666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/>
              <a:defRPr sz="1200">
                <a:solidFill>
                  <a:schemeClr val="bg1"/>
                </a:solidFill>
              </a:defRPr>
            </a:lvl2pPr>
            <a:lvl3pPr marL="692150" indent="-1778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5pPr marL="968375" indent="-1746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-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  <p:pic>
        <p:nvPicPr>
          <p:cNvPr id="9" name="Picture 24"/>
          <p:cNvPicPr>
            <a:picLocks noChangeAspect="1" noChangeArrowheads="1"/>
          </p:cNvPicPr>
          <p:nvPr userDrawn="1"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0" y="213178"/>
            <a:ext cx="1888872" cy="21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6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 Title - 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-1" y="-8966"/>
            <a:ext cx="3740523" cy="5152466"/>
          </a:xfrm>
          <a:custGeom>
            <a:avLst/>
            <a:gdLst>
              <a:gd name="connsiteX0" fmla="*/ 0 w 4000500"/>
              <a:gd name="connsiteY0" fmla="*/ 0 h 5143500"/>
              <a:gd name="connsiteX1" fmla="*/ 4000500 w 4000500"/>
              <a:gd name="connsiteY1" fmla="*/ 0 h 5143500"/>
              <a:gd name="connsiteX2" fmla="*/ 4000500 w 4000500"/>
              <a:gd name="connsiteY2" fmla="*/ 5143500 h 5143500"/>
              <a:gd name="connsiteX3" fmla="*/ 0 w 4000500"/>
              <a:gd name="connsiteY3" fmla="*/ 5143500 h 5143500"/>
              <a:gd name="connsiteX4" fmla="*/ 0 w 4000500"/>
              <a:gd name="connsiteY4" fmla="*/ 0 h 5143500"/>
              <a:gd name="connsiteX0" fmla="*/ 0 w 4000500"/>
              <a:gd name="connsiteY0" fmla="*/ 0 h 5143500"/>
              <a:gd name="connsiteX1" fmla="*/ 432547 w 4000500"/>
              <a:gd name="connsiteY1" fmla="*/ 8964 h 5143500"/>
              <a:gd name="connsiteX2" fmla="*/ 4000500 w 4000500"/>
              <a:gd name="connsiteY2" fmla="*/ 5143500 h 5143500"/>
              <a:gd name="connsiteX3" fmla="*/ 0 w 4000500"/>
              <a:gd name="connsiteY3" fmla="*/ 5143500 h 5143500"/>
              <a:gd name="connsiteX4" fmla="*/ 0 w 4000500"/>
              <a:gd name="connsiteY4" fmla="*/ 0 h 5143500"/>
              <a:gd name="connsiteX0" fmla="*/ 0 w 3740523"/>
              <a:gd name="connsiteY0" fmla="*/ 0 h 5143500"/>
              <a:gd name="connsiteX1" fmla="*/ 432547 w 3740523"/>
              <a:gd name="connsiteY1" fmla="*/ 8964 h 5143500"/>
              <a:gd name="connsiteX2" fmla="*/ 3740523 w 3740523"/>
              <a:gd name="connsiteY2" fmla="*/ 5143500 h 5143500"/>
              <a:gd name="connsiteX3" fmla="*/ 0 w 3740523"/>
              <a:gd name="connsiteY3" fmla="*/ 5143500 h 5143500"/>
              <a:gd name="connsiteX4" fmla="*/ 0 w 3740523"/>
              <a:gd name="connsiteY4" fmla="*/ 0 h 5143500"/>
              <a:gd name="connsiteX0" fmla="*/ 0 w 3740523"/>
              <a:gd name="connsiteY0" fmla="*/ 0 h 5143500"/>
              <a:gd name="connsiteX1" fmla="*/ 441511 w 3740523"/>
              <a:gd name="connsiteY1" fmla="*/ 17929 h 5143500"/>
              <a:gd name="connsiteX2" fmla="*/ 3740523 w 3740523"/>
              <a:gd name="connsiteY2" fmla="*/ 5143500 h 5143500"/>
              <a:gd name="connsiteX3" fmla="*/ 0 w 3740523"/>
              <a:gd name="connsiteY3" fmla="*/ 5143500 h 5143500"/>
              <a:gd name="connsiteX4" fmla="*/ 0 w 3740523"/>
              <a:gd name="connsiteY4" fmla="*/ 0 h 5143500"/>
              <a:gd name="connsiteX0" fmla="*/ 0 w 3740523"/>
              <a:gd name="connsiteY0" fmla="*/ 8966 h 5152466"/>
              <a:gd name="connsiteX1" fmla="*/ 441511 w 3740523"/>
              <a:gd name="connsiteY1" fmla="*/ 0 h 5152466"/>
              <a:gd name="connsiteX2" fmla="*/ 3740523 w 3740523"/>
              <a:gd name="connsiteY2" fmla="*/ 5152466 h 5152466"/>
              <a:gd name="connsiteX3" fmla="*/ 0 w 3740523"/>
              <a:gd name="connsiteY3" fmla="*/ 5152466 h 5152466"/>
              <a:gd name="connsiteX4" fmla="*/ 0 w 3740523"/>
              <a:gd name="connsiteY4" fmla="*/ 8966 h 515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523" h="5152466">
                <a:moveTo>
                  <a:pt x="0" y="8966"/>
                </a:moveTo>
                <a:lnTo>
                  <a:pt x="441511" y="0"/>
                </a:lnTo>
                <a:lnTo>
                  <a:pt x="3740523" y="5152466"/>
                </a:lnTo>
                <a:lnTo>
                  <a:pt x="0" y="5152466"/>
                </a:lnTo>
                <a:lnTo>
                  <a:pt x="0" y="8966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6000" y="2152234"/>
            <a:ext cx="4699059" cy="508645"/>
          </a:xfrm>
        </p:spPr>
        <p:txBody>
          <a:bodyPr anchor="ctr"/>
          <a:lstStyle>
            <a:lvl1pPr>
              <a:defRPr sz="3700" baseline="0"/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76000" y="2864332"/>
            <a:ext cx="4699059" cy="13323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2">
                    <a:lumMod val="75000"/>
                  </a:schemeClr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baseline="0">
                <a:solidFill>
                  <a:schemeClr val="bg2">
                    <a:lumMod val="75000"/>
                  </a:schemeClr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176000" y="1389063"/>
            <a:ext cx="4699059" cy="637454"/>
          </a:xfrm>
        </p:spPr>
        <p:txBody>
          <a:bodyPr anchor="b">
            <a:normAutofit/>
          </a:bodyPr>
          <a:lstStyle>
            <a:lvl1pPr>
              <a:defRPr sz="2200" b="0" cap="none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689036" y="672878"/>
            <a:ext cx="1165276" cy="633412"/>
          </a:xfrm>
          <a:solidFill>
            <a:schemeClr val="bg1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Client Logo</a:t>
            </a:r>
            <a:br>
              <a:rPr lang="en-GB" dirty="0"/>
            </a:br>
            <a:r>
              <a:rPr lang="en-GB" dirty="0"/>
              <a:t>(delete if unused)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7311" y="4627422"/>
            <a:ext cx="560381" cy="2601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7F034911-0302-4AAB-AEF0-815419E29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176000" y="4031450"/>
            <a:ext cx="4699059" cy="595972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© 2015 Ipsos.  All rights reserved. Contains Ipsos' Confidential and Proprietary information and may not be disclosed or reproduced without the prior written consent of Ipsos.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1000">
                <a:solidFill>
                  <a:schemeClr val="bg1"/>
                </a:solidFill>
              </a:rPr>
              <a:pPr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06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pic>
        <p:nvPicPr>
          <p:cNvPr id="20" name="Picture 19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2015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23" name="Picture 22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3381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8226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893072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0" name="Picture 24"/>
          <p:cNvPicPr>
            <a:picLocks noChangeAspect="1" noChangeArrowheads="1"/>
          </p:cNvPicPr>
          <p:nvPr userDrawn="1"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0" y="213178"/>
            <a:ext cx="1888872" cy="21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40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+mj-lt"/>
              <a:buAutoNum type="arabicPeriod"/>
              <a:defRPr/>
            </a:lvl1pPr>
          </a:lstStyle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6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E0F11883-8DB3-49FC-8234-F8E2CCB887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1451"/>
            <a:ext cx="7543800" cy="457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800101"/>
            <a:ext cx="8001000" cy="157519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66DB8E-92F9-46C6-9A26-B66804E8A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7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47650" y="1388443"/>
            <a:ext cx="7870391" cy="26430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0396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3363" y="1399203"/>
            <a:ext cx="8288337" cy="2639397"/>
          </a:xfrm>
        </p:spPr>
        <p:txBody>
          <a:bodyPr/>
          <a:lstStyle>
            <a:lvl1pPr marL="176213" indent="-1762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cap="none"/>
            </a:lvl1pPr>
            <a:lvl2pPr marL="476250" indent="-1666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/>
              <a:defRPr sz="12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3pPr>
            <a:lvl5pPr marL="968375" indent="-1746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-"/>
              <a:defRPr sz="1200"/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5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- 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000162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9527" y="2152234"/>
            <a:ext cx="4078999" cy="508645"/>
          </a:xfrm>
        </p:spPr>
        <p:txBody>
          <a:bodyPr anchor="ctr"/>
          <a:lstStyle>
            <a:lvl1pPr>
              <a:defRPr sz="3700" baseline="0"/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69527" y="2864332"/>
            <a:ext cx="4078999" cy="13323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baseline="0">
                <a:solidFill>
                  <a:schemeClr val="tx1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2946" y="4031450"/>
            <a:ext cx="4444025" cy="260192"/>
          </a:xfrm>
          <a:prstGeom prst="rect">
            <a:avLst/>
          </a:prstGeom>
        </p:spPr>
        <p:txBody>
          <a:bodyPr lIns="62195" tIns="31098" rIns="62195" bIns="31098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GB"/>
              <a:t>© 2015 Ipsos.  All rights reserved. Contains Ipsos' Confidential and Proprietary information  and may not be disclosed or reproduced without the prior written consent of Ipsos.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769527" y="1389063"/>
            <a:ext cx="4078999" cy="637454"/>
          </a:xfrm>
        </p:spPr>
        <p:txBody>
          <a:bodyPr anchor="b">
            <a:normAutofit/>
          </a:bodyPr>
          <a:lstStyle>
            <a:lvl1pPr>
              <a:defRPr sz="2200"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823701" y="592860"/>
            <a:ext cx="1024825" cy="722153"/>
          </a:xfrm>
          <a:noFill/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Client Logo</a:t>
            </a:r>
            <a:br>
              <a:rPr lang="en-GB" dirty="0"/>
            </a:br>
            <a:r>
              <a:rPr lang="en-GB" dirty="0"/>
              <a:t>(delete if unused)</a:t>
            </a:r>
          </a:p>
        </p:txBody>
      </p:sp>
    </p:spTree>
    <p:extLst>
      <p:ext uri="{BB962C8B-B14F-4D97-AF65-F5344CB8AC3E}">
        <p14:creationId xmlns:p14="http://schemas.microsoft.com/office/powerpoint/2010/main" val="387465224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o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1460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9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_Triangles and Bl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8964"/>
            <a:ext cx="4419600" cy="5171514"/>
          </a:xfrm>
          <a:custGeom>
            <a:avLst/>
            <a:gdLst>
              <a:gd name="connsiteX0" fmla="*/ 0 w 4419600"/>
              <a:gd name="connsiteY0" fmla="*/ 0 h 5162550"/>
              <a:gd name="connsiteX1" fmla="*/ 4419600 w 4419600"/>
              <a:gd name="connsiteY1" fmla="*/ 0 h 5162550"/>
              <a:gd name="connsiteX2" fmla="*/ 4419600 w 4419600"/>
              <a:gd name="connsiteY2" fmla="*/ 5162550 h 5162550"/>
              <a:gd name="connsiteX3" fmla="*/ 0 w 4419600"/>
              <a:gd name="connsiteY3" fmla="*/ 5162550 h 5162550"/>
              <a:gd name="connsiteX4" fmla="*/ 0 w 4419600"/>
              <a:gd name="connsiteY4" fmla="*/ 0 h 5162550"/>
              <a:gd name="connsiteX0" fmla="*/ 0 w 4419600"/>
              <a:gd name="connsiteY0" fmla="*/ 0 h 5162550"/>
              <a:gd name="connsiteX1" fmla="*/ 2743200 w 4419600"/>
              <a:gd name="connsiteY1" fmla="*/ 8965 h 5162550"/>
              <a:gd name="connsiteX2" fmla="*/ 4419600 w 4419600"/>
              <a:gd name="connsiteY2" fmla="*/ 5162550 h 5162550"/>
              <a:gd name="connsiteX3" fmla="*/ 0 w 4419600"/>
              <a:gd name="connsiteY3" fmla="*/ 5162550 h 5162550"/>
              <a:gd name="connsiteX4" fmla="*/ 0 w 4419600"/>
              <a:gd name="connsiteY4" fmla="*/ 0 h 5162550"/>
              <a:gd name="connsiteX0" fmla="*/ 0 w 4419600"/>
              <a:gd name="connsiteY0" fmla="*/ 8964 h 5171514"/>
              <a:gd name="connsiteX1" fmla="*/ 2743200 w 4419600"/>
              <a:gd name="connsiteY1" fmla="*/ 0 h 5171514"/>
              <a:gd name="connsiteX2" fmla="*/ 4419600 w 4419600"/>
              <a:gd name="connsiteY2" fmla="*/ 5171514 h 5171514"/>
              <a:gd name="connsiteX3" fmla="*/ 0 w 4419600"/>
              <a:gd name="connsiteY3" fmla="*/ 5171514 h 5171514"/>
              <a:gd name="connsiteX4" fmla="*/ 0 w 4419600"/>
              <a:gd name="connsiteY4" fmla="*/ 8964 h 5171514"/>
              <a:gd name="connsiteX0" fmla="*/ 0 w 4419600"/>
              <a:gd name="connsiteY0" fmla="*/ 8964 h 5171514"/>
              <a:gd name="connsiteX1" fmla="*/ 2734235 w 4419600"/>
              <a:gd name="connsiteY1" fmla="*/ 0 h 5171514"/>
              <a:gd name="connsiteX2" fmla="*/ 4419600 w 4419600"/>
              <a:gd name="connsiteY2" fmla="*/ 5171514 h 5171514"/>
              <a:gd name="connsiteX3" fmla="*/ 0 w 4419600"/>
              <a:gd name="connsiteY3" fmla="*/ 5171514 h 5171514"/>
              <a:gd name="connsiteX4" fmla="*/ 0 w 4419600"/>
              <a:gd name="connsiteY4" fmla="*/ 8964 h 5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0" h="5171514">
                <a:moveTo>
                  <a:pt x="0" y="8964"/>
                </a:moveTo>
                <a:lnTo>
                  <a:pt x="2734235" y="0"/>
                </a:lnTo>
                <a:lnTo>
                  <a:pt x="4419600" y="5171514"/>
                </a:lnTo>
                <a:lnTo>
                  <a:pt x="0" y="5171514"/>
                </a:lnTo>
                <a:lnTo>
                  <a:pt x="0" y="8964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9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_Triangles and Bl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-8966"/>
            <a:ext cx="4392706" cy="5152465"/>
          </a:xfrm>
          <a:custGeom>
            <a:avLst/>
            <a:gdLst>
              <a:gd name="connsiteX0" fmla="*/ 0 w 4392706"/>
              <a:gd name="connsiteY0" fmla="*/ 0 h 5143500"/>
              <a:gd name="connsiteX1" fmla="*/ 4392706 w 4392706"/>
              <a:gd name="connsiteY1" fmla="*/ 0 h 5143500"/>
              <a:gd name="connsiteX2" fmla="*/ 4392706 w 4392706"/>
              <a:gd name="connsiteY2" fmla="*/ 5143500 h 5143500"/>
              <a:gd name="connsiteX3" fmla="*/ 0 w 4392706"/>
              <a:gd name="connsiteY3" fmla="*/ 5143500 h 5143500"/>
              <a:gd name="connsiteX4" fmla="*/ 0 w 4392706"/>
              <a:gd name="connsiteY4" fmla="*/ 0 h 5143500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16306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706" h="5152465">
                <a:moveTo>
                  <a:pt x="0" y="8965"/>
                </a:moveTo>
                <a:lnTo>
                  <a:pt x="2716306" y="0"/>
                </a:lnTo>
                <a:lnTo>
                  <a:pt x="4392706" y="5152465"/>
                </a:lnTo>
                <a:lnTo>
                  <a:pt x="0" y="5152465"/>
                </a:lnTo>
                <a:lnTo>
                  <a:pt x="0" y="896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9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Box Image [Green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0" y="-8966"/>
            <a:ext cx="4392706" cy="5152465"/>
          </a:xfrm>
          <a:custGeom>
            <a:avLst/>
            <a:gdLst>
              <a:gd name="connsiteX0" fmla="*/ 0 w 4392706"/>
              <a:gd name="connsiteY0" fmla="*/ 0 h 5143500"/>
              <a:gd name="connsiteX1" fmla="*/ 4392706 w 4392706"/>
              <a:gd name="connsiteY1" fmla="*/ 0 h 5143500"/>
              <a:gd name="connsiteX2" fmla="*/ 4392706 w 4392706"/>
              <a:gd name="connsiteY2" fmla="*/ 5143500 h 5143500"/>
              <a:gd name="connsiteX3" fmla="*/ 0 w 4392706"/>
              <a:gd name="connsiteY3" fmla="*/ 5143500 h 5143500"/>
              <a:gd name="connsiteX4" fmla="*/ 0 w 4392706"/>
              <a:gd name="connsiteY4" fmla="*/ 0 h 5143500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16306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706" h="5152465">
                <a:moveTo>
                  <a:pt x="0" y="8965"/>
                </a:moveTo>
                <a:lnTo>
                  <a:pt x="2716306" y="0"/>
                </a:lnTo>
                <a:lnTo>
                  <a:pt x="4392706" y="5152465"/>
                </a:lnTo>
                <a:lnTo>
                  <a:pt x="0" y="5152465"/>
                </a:lnTo>
                <a:lnTo>
                  <a:pt x="0" y="896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2766" y="1388444"/>
            <a:ext cx="4216925" cy="2247851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aseline="0">
                <a:solidFill>
                  <a:schemeClr val="bg1"/>
                </a:solidFill>
              </a:defRPr>
            </a:lvl1pPr>
            <a:lvl2pPr marL="3240" indent="0" algn="l">
              <a:lnSpc>
                <a:spcPct val="90000"/>
              </a:lnSpc>
              <a:spcBef>
                <a:spcPts val="408"/>
              </a:spcBef>
              <a:buNone/>
              <a:tabLst/>
              <a:defRPr sz="2200" baseline="0">
                <a:solidFill>
                  <a:schemeClr val="bg1">
                    <a:alpha val="70000"/>
                  </a:schemeClr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amet, consectetuer adipiscing elit. Maecenas porttitor congue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pic>
        <p:nvPicPr>
          <p:cNvPr id="7" name="Picture 6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5" y="4665811"/>
            <a:ext cx="3164412" cy="26949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GB"/>
              <a:t>© 2015 Ipsos. </a:t>
            </a:r>
            <a:endParaRPr lang="en-GB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8" name="Picture 24"/>
          <p:cNvPicPr>
            <a:picLocks noChangeAspect="1" noChangeArrowheads="1"/>
          </p:cNvPicPr>
          <p:nvPr userDrawn="1"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0" y="213178"/>
            <a:ext cx="1888872" cy="21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1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ide image [Green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8964"/>
            <a:ext cx="6223748" cy="5152464"/>
          </a:xfrm>
          <a:custGeom>
            <a:avLst/>
            <a:gdLst>
              <a:gd name="connsiteX0" fmla="*/ 0 w 6438900"/>
              <a:gd name="connsiteY0" fmla="*/ 0 h 5143500"/>
              <a:gd name="connsiteX1" fmla="*/ 6438900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438900"/>
              <a:gd name="connsiteY0" fmla="*/ 0 h 5143500"/>
              <a:gd name="connsiteX1" fmla="*/ 4654924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340288"/>
              <a:gd name="connsiteY0" fmla="*/ 0 h 5143500"/>
              <a:gd name="connsiteX1" fmla="*/ 4654924 w 6340288"/>
              <a:gd name="connsiteY1" fmla="*/ 0 h 5143500"/>
              <a:gd name="connsiteX2" fmla="*/ 6340288 w 6340288"/>
              <a:gd name="connsiteY2" fmla="*/ 5143500 h 5143500"/>
              <a:gd name="connsiteX3" fmla="*/ 0 w 6340288"/>
              <a:gd name="connsiteY3" fmla="*/ 5143500 h 5143500"/>
              <a:gd name="connsiteX4" fmla="*/ 0 w 6340288"/>
              <a:gd name="connsiteY4" fmla="*/ 0 h 5143500"/>
              <a:gd name="connsiteX0" fmla="*/ 0 w 6205818"/>
              <a:gd name="connsiteY0" fmla="*/ 0 h 5143500"/>
              <a:gd name="connsiteX1" fmla="*/ 4654924 w 6205818"/>
              <a:gd name="connsiteY1" fmla="*/ 0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493559 w 6205818"/>
              <a:gd name="connsiteY1" fmla="*/ 17930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502524 w 6205818"/>
              <a:gd name="connsiteY1" fmla="*/ 26895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502524 w 6205818"/>
              <a:gd name="connsiteY1" fmla="*/ 1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23748"/>
              <a:gd name="connsiteY0" fmla="*/ 0 h 5143500"/>
              <a:gd name="connsiteX1" fmla="*/ 4502524 w 6223748"/>
              <a:gd name="connsiteY1" fmla="*/ 1 h 5143500"/>
              <a:gd name="connsiteX2" fmla="*/ 6223748 w 6223748"/>
              <a:gd name="connsiteY2" fmla="*/ 5143499 h 5143500"/>
              <a:gd name="connsiteX3" fmla="*/ 0 w 6223748"/>
              <a:gd name="connsiteY3" fmla="*/ 5143500 h 5143500"/>
              <a:gd name="connsiteX4" fmla="*/ 0 w 6223748"/>
              <a:gd name="connsiteY4" fmla="*/ 0 h 5143500"/>
              <a:gd name="connsiteX0" fmla="*/ 0 w 6223748"/>
              <a:gd name="connsiteY0" fmla="*/ 8964 h 5152464"/>
              <a:gd name="connsiteX1" fmla="*/ 4529418 w 6223748"/>
              <a:gd name="connsiteY1" fmla="*/ 0 h 5152464"/>
              <a:gd name="connsiteX2" fmla="*/ 6223748 w 6223748"/>
              <a:gd name="connsiteY2" fmla="*/ 5152463 h 5152464"/>
              <a:gd name="connsiteX3" fmla="*/ 0 w 6223748"/>
              <a:gd name="connsiteY3" fmla="*/ 5152464 h 5152464"/>
              <a:gd name="connsiteX4" fmla="*/ 0 w 6223748"/>
              <a:gd name="connsiteY4" fmla="*/ 8964 h 515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748" h="5152464">
                <a:moveTo>
                  <a:pt x="0" y="8964"/>
                </a:moveTo>
                <a:lnTo>
                  <a:pt x="4529418" y="0"/>
                </a:lnTo>
                <a:lnTo>
                  <a:pt x="6223748" y="5152463"/>
                </a:lnTo>
                <a:lnTo>
                  <a:pt x="0" y="5152464"/>
                </a:lnTo>
                <a:lnTo>
                  <a:pt x="0" y="8964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78999" y="2102790"/>
            <a:ext cx="2190693" cy="747897"/>
          </a:xfrm>
        </p:spPr>
        <p:txBody>
          <a:bodyPr anchor="ctr"/>
          <a:lstStyle>
            <a:lvl1pPr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endParaRPr lang="en-US" dirty="0"/>
          </a:p>
        </p:txBody>
      </p:sp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4" y="4665811"/>
            <a:ext cx="4951963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GB"/>
              <a:t>© 2015 Ipsos. </a:t>
            </a:r>
            <a:endParaRPr lang="en-GB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15" name="Picture 14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8" name="Picture 24"/>
          <p:cNvPicPr>
            <a:picLocks noChangeAspect="1" noChangeArrowheads="1"/>
          </p:cNvPicPr>
          <p:nvPr userDrawn="1"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0" y="213178"/>
            <a:ext cx="1888872" cy="21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68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376" y="643468"/>
            <a:ext cx="8654595" cy="4615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388443"/>
            <a:ext cx="8651621" cy="2643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3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318" r:id="rId1"/>
    <p:sldLayoutId id="2147493383" r:id="rId2"/>
    <p:sldLayoutId id="2147493319" r:id="rId3"/>
    <p:sldLayoutId id="2147493314" r:id="rId4"/>
    <p:sldLayoutId id="2147493315" r:id="rId5"/>
    <p:sldLayoutId id="2147493391" r:id="rId6"/>
    <p:sldLayoutId id="2147493388" r:id="rId7"/>
    <p:sldLayoutId id="2147493392" r:id="rId8"/>
    <p:sldLayoutId id="2147493393" r:id="rId9"/>
    <p:sldLayoutId id="2147493385" r:id="rId10"/>
    <p:sldLayoutId id="2147493389" r:id="rId11"/>
    <p:sldLayoutId id="2147493387" r:id="rId12"/>
    <p:sldLayoutId id="2147493395" r:id="rId13"/>
    <p:sldLayoutId id="2147493396" r:id="rId14"/>
    <p:sldLayoutId id="2147493398" r:id="rId15"/>
  </p:sldLayoutIdLst>
  <p:hf hdr="0"/>
  <p:txStyles>
    <p:titleStyle>
      <a:lvl1pPr algn="l" defTabSz="924282" rtl="0" eaLnBrk="1" latinLnBrk="0" hangingPunct="1">
        <a:lnSpc>
          <a:spcPct val="90000"/>
        </a:lnSpc>
        <a:spcBef>
          <a:spcPts val="408"/>
        </a:spcBef>
        <a:buNone/>
        <a:tabLst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600" kern="1200" cap="all" baseline="0">
          <a:solidFill>
            <a:schemeClr val="tx1"/>
          </a:solidFill>
          <a:latin typeface="+mn-lt"/>
          <a:ea typeface="+mn-ea"/>
          <a:cs typeface="+mn-cs"/>
        </a:defRPr>
      </a:lvl1pPr>
      <a:lvl2pPr marL="3240" indent="0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6802" indent="-186802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11" indent="-191121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06834" indent="-176004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775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3916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6056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28198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140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4282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6422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8564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0704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284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498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712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7822" y="1669375"/>
            <a:ext cx="6385810" cy="1561197"/>
          </a:xfrm>
          <a:noFill/>
        </p:spPr>
        <p:txBody>
          <a:bodyPr/>
          <a:lstStyle/>
          <a:p>
            <a:pPr algn="ctr" eaLnBrk="0" hangingPunct="0"/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LJUDSKA PRAVA</a:t>
            </a:r>
            <a:r>
              <a:rPr lang="sr-Latn-RS" sz="3200" dirty="0">
                <a:solidFill>
                  <a:srgbClr val="002060"/>
                </a:solidFill>
              </a:rPr>
              <a:t> U OČIMA GRAĐANA </a:t>
            </a:r>
            <a:r>
              <a:rPr lang="en-US" sz="3200" dirty="0">
                <a:solidFill>
                  <a:srgbClr val="002060"/>
                </a:solidFill>
              </a:rPr>
              <a:t>I GRA</a:t>
            </a:r>
            <a:r>
              <a:rPr lang="sr-Latn-RS" sz="3200" dirty="0">
                <a:solidFill>
                  <a:srgbClr val="002060"/>
                </a:solidFill>
              </a:rPr>
              <a:t>Đ</a:t>
            </a:r>
            <a:r>
              <a:rPr lang="en-US" sz="3200" dirty="0">
                <a:solidFill>
                  <a:srgbClr val="002060"/>
                </a:solidFill>
              </a:rPr>
              <a:t>A</a:t>
            </a:r>
            <a:r>
              <a:rPr lang="sr-Latn-RS" sz="3200" dirty="0">
                <a:solidFill>
                  <a:srgbClr val="002060"/>
                </a:solidFill>
              </a:rPr>
              <a:t>NKI SRBIJE 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153775" y="3337968"/>
            <a:ext cx="2134943" cy="412295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sr-Latn-RS" sz="1800" b="1" cap="none" dirty="0">
                <a:solidFill>
                  <a:schemeClr val="tx2"/>
                </a:solidFill>
              </a:rPr>
              <a:t>NOVEMBAR  </a:t>
            </a:r>
            <a:r>
              <a:rPr lang="en-US" sz="1800" b="1" dirty="0">
                <a:solidFill>
                  <a:schemeClr val="tx2"/>
                </a:solidFill>
              </a:rPr>
              <a:t>20</a:t>
            </a:r>
            <a:r>
              <a:rPr lang="sr-Latn-RS" sz="1800" b="1" dirty="0">
                <a:solidFill>
                  <a:schemeClr val="tx2"/>
                </a:solidFill>
              </a:rPr>
              <a:t>20</a:t>
            </a:r>
            <a:r>
              <a:rPr lang="en-US" sz="1800" b="1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2" name="Picture 2" descr="D:\Documents\Projekti\PPT\Fotografije za ppt\Ipsos Logo\Ipsos quadri with transparent background.png">
            <a:extLst>
              <a:ext uri="{FF2B5EF4-FFF2-40B4-BE49-F238E27FC236}">
                <a16:creationId xmlns:a16="http://schemas.microsoft.com/office/drawing/2014/main" id="{7AC21848-4231-4018-ACAF-37E21965C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3726" y="3857659"/>
            <a:ext cx="1018771" cy="92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ata:image/png;base64,iVBORw0KGgoAAAANSUhEUgAAATgAAACQCAMAAACrmYdvAAAANlBMVEX///8EBAT+/v5CQkLAwMCAgIDq6uoWFhZmZmbd3d2ZmZl3d3ciIiIzMzPMzMxVVVWGhoaysrKx+TrlAAAM80lEQVR4nO1dB7ecKhDWodnL//+zjxmKIFhzk92X8J2T3F2l+TlMA92qKigoKCgoKCgoKCgoKCgoKCgoKPhGwOuT/zwg8+nsUAECqiNytjOFvAx4rQT+hYQd2atBFuaOwOq6ZjI9DqvSZ/pC2hFqxCgTejpz4hND+l+AEz81Ozhe5+ZwgcZqCRLxYanscY7fCnUpRL0xNHHCVBnNlyO0wKF3DCnmhExrttF/bD49wG+FF60DMJynZaqmuCQOCm1ZXBGHU7UwlwKuiBOFtjyuiFs+PcBvxXxBHC8Cl4e4IK799AC/FVfEfXp8X4sr4spMPcANiSsecAZwi7jCW4rukrjCWw7Az3kbPj3Ar4U8Jy5JcBY4DKfENcUwHKE5JW4txB0A1jPelCnz4TF+I+B8roqquHF5wLkLLK0vUpjLoD01DQV54Dw8ziw501AELovlkDhcVC0qLg9NynSs4j49ui/HIXFF1E5xHHV9emTfDNj216QoefNTHBuH7tND+24cR6slN3KKk5hr+vTYvhZwnpHrPz2+b8ZZ8nwoifMjwHlCri1xwxHgNAXcFZHLA86SI7XNjxTmcjhfHzSrXIW5DC62K5ngoTCXQp0Tt1blSYcsjnNKBmW7/gGOA1UDirqKxCWA82XVulYlA5zHeEFcnT4eV4C44s08zFWwx5Vt0LFDkbgcLnZ51WRWC3UproxqXfdQwtUMrnaylixwAiNEVw/W2Gg1J3E/I4dBVOLem5BuHnjW0e+dHqb1i/2YBB5Xiy70p8a4vWviV2/HH1EqF0lMizlf9fh9JU8HccXW015+N3cQPB59iuQ5uJ/izLYF+wMnn2609wdk7mqrvoWafkHhXMA01jM2VeaireplbOumE1+22NZeZJQ8QsMKdFWIfvmhhX5AE8UD2QOMZ3x3/NFDA39gnt6wqA7xiv52/IdWD/Fp4/jxTkscccndVuT7EL8zGXb1aEiI8I6TODBmkgM/MkAjcZFGCyVONuzhVgz+49uFort6X+AikSPisKFp9E5eFFzsJsudXcRs7/TUwaUH5sNP5dgE7Ntu4trb57eWA8KP56tbO0QuSW0fjVstg7zRGm+xmxB5j+rPaHO56M+z0OAV/psaNAIrlpg7aoJKCGmJ67ChppO2C6gmXXVqhQjuGze1ZdSvLtJSUz2q3U7rbkGVpGlxtUWqTn/5VeZuRKkBIiVjr8opH+sLKiLLOYao/abN+AgtQzMZcX8QX2gizYRXAxInXWpwJonDSTrg+iQn62SFxbW/+hQs2nxdpFfuxOw78NavocHypjaG7onYwd7DuUz9xggbsl/lTCPCaLcR+qJVC+QYjgyXuAVt5pn5qs+wrtWVzMK37lfNAi+uM6+gMMU1cfpOqkYwWh/CLgCZbMATh8D2B61fhwp6Kq7rKmnUtWLY3KB9G+RHSx+qgIFa1E3iXa7rF6F38gK9JyouVLbWODB8o9AoKWjDaTajlOH0x/wdSrPk5iVqrdGE2MiME6ld7cMVMyUDcRY21Aazu9w7644gb7oD4E5MjHpBWW45flT2JVALJcdmXRQb5OCnRDWR5qShEbc4rx977/sK74iDKnBHhomcaFKALdK00JtxKkrIL9waXVO7tm8bsoNANvAh4xGngiF/Ni8ABNOFqgxvtqjpfdkMvLDOENGKrLT2oriV123AvsjywjZA9Oc9cZYJLXA0wTqcPAzVP85YfGLCvOBFf2v0UGfNgvTEraQsQHJdukE2ZufP0PWiClTNZLUBawxvbqoSms0B0lXI7PSWlQG8J+2tl1Ynri/nRsPT3ITs5lErl8DoX2fiAnhHzkocNYkzrA35p9lGg+pQehTFA40Rydps/gfpdSuzk9MRZyNnCr6MQjIW0BMHZl4m952ZIlCFEmc8wF2Rnexco/UtcK/sHhEXqdTaCaAWuo6htraIifOhsJqCSmg6mZWCHXFumKvXBl1EXLUjbnSx3xFx2Ne8Sdwju0Czowv9AnfiZoRvEHk/njg9TJwqwttrP5UEVSGpUA1qH+fSoqqZHBtuZoN3gKVQtJsRuxSWcscKbO0DtW1cwZBbCKcq3jjdAHgdx56quNDx2GKkBxHXLrSq7ZMjOBeXLnwB6eK+oHFA9ra8ir2Yxb5YjURSOCmgSW0ua6KC2AWqQNRygawsZE3A3hr/ajvwRSLihH0XWf9O4uJk5abkrhcGs9U2Pw49tLpF9swmurU1VJohayvHzA2PKnVGX6IbzCByR6AjD1o64pz/W3l3xDzoiItHUtBHmrZSO4m+iEmz2AELuo1AfYW2+SZzYYSgujh1cxvRQ13B8d74bKjlaLCCvlgH2GlR1UhPHF7vQP4vCkzkAGtvdRaNIltSk1AbYsPIwTnAtfto+t3pOGxex2VYfXR9PZa4QLCUkGFW9fwtBhHitM52nB6gDl9P6snSclGtXrWOloot6azde30dNsoahXWAzTcZTjY1hZcsXTxlZqDr1wcXhjijhZiba93wRsdtZntsoyD/iSMX3ythsVo5bAXaNmGmc+uCfPRDRiw207UJYdV6N+tImwPXQTgAReaLpAi8XWaK8SmwsBm1Rffig3zjOVPYzoN+tTrwRTpsqKJsAqYRTF/Vqs+aIveZ20zAuH+G8t6CAyFNu2WzOtGwJp9T6ZOVskxxdwTcn5MVh6Tz4xbjE7d4M4X8RlWV5LkfOHJvnunixteAlLjvBlDabku68f3p6vS9GTFeXDe6CCMF9aiosk8MH6cVf/fCwTW8SW1SeX/gyD1flbF+uzI+8JovkuPn5xZsfwljcOnJFuj7xL3p2kelJnT438D49u7Kx9xNvM2beisA9s3pxzMycwY+L3Gw2dTsatRtf+RxkKdtKqVCzjhzhfYncgf/LCD2TfdLPPCEuMdgNvZszxYQWc7oZA/+WQR7arKDue3IZbfdnMNdPj/7CZID4j49T6tgMmaJu+3I7aUmvrLsczchJ4dE3JS4SyKznvTTRqKyAXGZirczcjviOkof2o0wGGLN6aYYd/lTbzumKKxiztmYdDAkmHuTDsZOriAenFi7BVhRhE0Vpn7VFfyr7Xpdqjf61I6Gji/ktq9mmwZgS81t9bmXuJi9245c+KJ4HJ22lUJZ7c/FJPt0U4yfqiw64BybVi0tn92wlpFLbjdpA8MV1s4aFtG105ioSa7GtV3JO6Q0qFome+t4z+WizCzgNKrZRj3LMrVN6s2mgCiOT/qGR8RFvNGCyxD6tJDGcwFxsB0A95LXBlN4UlkLYiN6V1COwvWDR3mSR+PkkXdOfe5X5wezZYz+tkqCVSagv1zzZpt0l+76iPIjtzdB7EN0bXWazUZrARwTvRRJHGXKONaore9mTrtCKya8XNuMj43nTU9LvsRGHWWJCJC1nfZsNcepaYmjMZ0ITejiXvIJOM47njw1utnNKcoi2CKviMNW1sHrnXUYGFMnxG2qC7apakyntwO8qV14AWxUfn5Ar0Y2svh+g5v/tT1gVSXQwMxoqIKWtmqwarQSuiV2kzgI9ockrhiYdeBb2O9lpTlmB0esXkjcdqAOvoEvBLRKYzU3aybf/EJrDqnEmc1z9XZPLGg0YB0a0PqND5b0bmiD7i8RpH+b1K6+0XGEefthPbqqNnV3UuJwPq1Ox83U5BBWGy1bumbnSBSo7LpYx4HRcShd9sDm+VFv0o+mY81i65AaXe8SB+FLbIwtDoX+vjsSJxWXcfuMnLVjdqpCRJwYJUyjGznXNWTjJAuXaVZnYJDyxj4lixLHh8yv1I1tNSmXF44kDtxo8AYpb7VQ4vhwjzgceLjCNezTke9CLsCtzujH2Tmg6mHtE0eut7E9dw8KY65kXH1L61irfpnMSdxzNK7WGvS6YTmb7RJYiU37DbPazuoawxL2ZXvp9HGz15p0/NL7TEKv6nG6GTtqKxyvAaqm49KZq/XBmkM2A+zs6sk2R3BWdT/Zwv/C4+FeS/D/73vgLKgaz4bovzTPcj9+yLBDOxYeLHHVsRsYXtf1OMiPi4t6GuI/R81l+uGHkgOZRoL2b/m/to9HBB3hRXqErrcVLPOydE9YRuBCKc4IpTnAd7pj11rUftTIfYG7/hWkW4jTI9GUgLMb2QqzlS8UhNPpGV5ictm+QNv50/uZvZWDXaW7cKOVd58COUNueRA2HXcyiOQaLgvnPu4c4LziykhwFff/YNM5PFrMOsSatHpxIHfwyW0/reS5TNTfVRfPhvBoP1cW/+TPiMDDnXA5fD6Z/QmA/f3x9/L2b/JGE7t9b1uHRT7QqX8PtvD3BWk6Rp6ql1r9L4C97ql5NGEbLvOO+L+C0D/k/V2587s9Ll21vxoReZ2Y2embqJR5OA/S+gUInsPHtx/8TxDHc0Ww3qG8CfMloFB3F2kmpjB3Dz+SwPgHUXh6h8JbQUFBQUFBQUHB34L/ADsWUD2CYIppAAAAAElFTkSuQmCC">
            <a:extLst>
              <a:ext uri="{FF2B5EF4-FFF2-40B4-BE49-F238E27FC236}">
                <a16:creationId xmlns:a16="http://schemas.microsoft.com/office/drawing/2014/main" id="{66E27DED-D5E5-4715-8E2B-2747931F2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32" y="200951"/>
            <a:ext cx="3077189" cy="142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C53D4B-31D0-42DD-B4EC-2343BAB415AE}"/>
              </a:ext>
            </a:extLst>
          </p:cNvPr>
          <p:cNvSpPr txBox="1"/>
          <p:nvPr/>
        </p:nvSpPr>
        <p:spPr>
          <a:xfrm>
            <a:off x="2315981" y="2993249"/>
            <a:ext cx="4178836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en-US" sz="2400" b="1" dirty="0">
                <a:solidFill>
                  <a:srgbClr val="002060"/>
                </a:solidFill>
              </a:rPr>
              <a:t>ISTRA</a:t>
            </a:r>
            <a:r>
              <a:rPr lang="sr-Latn-RS" sz="2400" b="1" dirty="0">
                <a:solidFill>
                  <a:srgbClr val="002060"/>
                </a:solidFill>
              </a:rPr>
              <a:t>Ž</a:t>
            </a:r>
            <a:r>
              <a:rPr lang="en-US" sz="2400" b="1" dirty="0">
                <a:solidFill>
                  <a:srgbClr val="002060"/>
                </a:solidFill>
              </a:rPr>
              <a:t>IVANJE JAVNOG MNJENJA</a:t>
            </a:r>
          </a:p>
        </p:txBody>
      </p:sp>
    </p:spTree>
    <p:extLst>
      <p:ext uri="{BB962C8B-B14F-4D97-AF65-F5344CB8AC3E}">
        <p14:creationId xmlns:p14="http://schemas.microsoft.com/office/powerpoint/2010/main" val="314990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4CE6848-39D5-4662-BFA7-46F61C5C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73" y="867041"/>
            <a:ext cx="8725019" cy="47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/>
              <a:t>Kako</a:t>
            </a:r>
            <a:r>
              <a:rPr lang="en-US" sz="1600" i="1" dirty="0"/>
              <a:t> </a:t>
            </a:r>
            <a:r>
              <a:rPr lang="en-US" sz="1600" i="1" dirty="0" err="1"/>
              <a:t>biste</a:t>
            </a:r>
            <a:r>
              <a:rPr lang="en-US" sz="1600" i="1" dirty="0"/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ocenili</a:t>
            </a:r>
            <a:r>
              <a:rPr lang="en-US" sz="1600" i="1" dirty="0"/>
              <a:t> </a:t>
            </a:r>
            <a:r>
              <a:rPr lang="en-US" sz="1600" i="1" dirty="0" err="1"/>
              <a:t>postupanje</a:t>
            </a:r>
            <a:r>
              <a:rPr lang="en-US" sz="1600" i="1" dirty="0"/>
              <a:t> </a:t>
            </a:r>
            <a:r>
              <a:rPr lang="en-US" sz="1600" i="1" dirty="0" err="1"/>
              <a:t>policije</a:t>
            </a:r>
            <a:r>
              <a:rPr lang="en-US" sz="1600" i="1" dirty="0"/>
              <a:t> 2020. </a:t>
            </a:r>
            <a:r>
              <a:rPr lang="en-US" sz="1600" i="1" dirty="0" err="1"/>
              <a:t>godine</a:t>
            </a:r>
            <a:r>
              <a:rPr lang="en-US" sz="1600" i="1" dirty="0"/>
              <a:t>, </a:t>
            </a:r>
            <a:r>
              <a:rPr lang="en-US" sz="1600" i="1" dirty="0" err="1"/>
              <a:t>uključujući</a:t>
            </a:r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i="1" dirty="0" err="1"/>
              <a:t>postupanje</a:t>
            </a:r>
            <a:r>
              <a:rPr lang="en-US" sz="1600" i="1" dirty="0"/>
              <a:t> za </a:t>
            </a:r>
            <a:r>
              <a:rPr lang="en-US" sz="1600" i="1" dirty="0" err="1"/>
              <a:t>vreme</a:t>
            </a:r>
            <a:r>
              <a:rPr lang="en-US" sz="1600" i="1" dirty="0"/>
              <a:t> </a:t>
            </a:r>
            <a:r>
              <a:rPr lang="en-US" sz="1600" i="1" dirty="0" err="1"/>
              <a:t>protesta</a:t>
            </a:r>
            <a:r>
              <a:rPr lang="en-US" sz="1600" i="1" dirty="0"/>
              <a:t>? 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184FF35-8944-43D7-8067-7C421F133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6514416"/>
              </p:ext>
            </p:extLst>
          </p:nvPr>
        </p:nvGraphicFramePr>
        <p:xfrm>
          <a:off x="0" y="1558032"/>
          <a:ext cx="4189254" cy="300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7041AB-0303-498A-A418-1D2612040156}"/>
              </a:ext>
            </a:extLst>
          </p:cNvPr>
          <p:cNvSpPr txBox="1"/>
          <p:nvPr/>
        </p:nvSpPr>
        <p:spPr>
          <a:xfrm>
            <a:off x="420013" y="4845046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81A7FC-561F-400B-9139-8B41DD87988B}"/>
              </a:ext>
            </a:extLst>
          </p:cNvPr>
          <p:cNvSpPr txBox="1"/>
          <p:nvPr/>
        </p:nvSpPr>
        <p:spPr>
          <a:xfrm>
            <a:off x="1294612" y="2037375"/>
            <a:ext cx="6449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2000" b="1" dirty="0">
                <a:solidFill>
                  <a:schemeClr val="accent1"/>
                </a:solidFill>
              </a:rPr>
              <a:t>29</a:t>
            </a:r>
            <a:r>
              <a:rPr lang="en-US" sz="20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9D1423B-D3C1-4391-A35E-1B2DDE563BCE}"/>
              </a:ext>
            </a:extLst>
          </p:cNvPr>
          <p:cNvSpPr txBox="1"/>
          <p:nvPr/>
        </p:nvSpPr>
        <p:spPr>
          <a:xfrm>
            <a:off x="1143000" y="3566567"/>
            <a:ext cx="64497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763" algn="ctr"/>
            <a:r>
              <a:rPr lang="en-US" sz="2000" b="1" dirty="0">
                <a:solidFill>
                  <a:srgbClr val="002060"/>
                </a:solidFill>
              </a:rPr>
              <a:t>45%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41A877-C4D4-469E-9F4C-C469C1067D8E}"/>
              </a:ext>
            </a:extLst>
          </p:cNvPr>
          <p:cNvSpPr txBox="1"/>
          <p:nvPr/>
        </p:nvSpPr>
        <p:spPr>
          <a:xfrm>
            <a:off x="4414610" y="1769529"/>
            <a:ext cx="4295201" cy="236988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Postupanjem policije najmanje su zadovoljni mlađi građani i više/visoko obrazovani građani, a najzadovoljniji građani 60+ godina i građani najnižeg obrazovanja</a:t>
            </a:r>
          </a:p>
          <a:p>
            <a:pPr marL="290513" indent="-2857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Postupanje policije negativno je ocenilo: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50% građana od 18 do 29 godina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40% građana od 30 do 44 godine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40% više / visoko obrazovanih građana</a:t>
            </a:r>
          </a:p>
          <a:p>
            <a:pPr marL="171450" indent="-166688" algn="just">
              <a:buSzPct val="110000"/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Postupanje policije pozitivno je ocenilo: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59% građana 60+ godina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55% nisko obrazovanih građana (osnovna škola i manje)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E0376C-DF6C-49F5-9C4A-2D8E189CC389}"/>
              </a:ext>
            </a:extLst>
          </p:cNvPr>
          <p:cNvSpPr/>
          <p:nvPr/>
        </p:nvSpPr>
        <p:spPr>
          <a:xfrm>
            <a:off x="4113058" y="1635315"/>
            <a:ext cx="4839249" cy="2638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F77123C-B208-418D-99FE-E8B069CD4D26}"/>
              </a:ext>
            </a:extLst>
          </p:cNvPr>
          <p:cNvSpPr txBox="1">
            <a:spLocks noChangeArrowheads="1"/>
          </p:cNvSpPr>
          <p:nvPr/>
        </p:nvSpPr>
        <p:spPr>
          <a:xfrm>
            <a:off x="185509" y="324022"/>
            <a:ext cx="8524302" cy="4985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Znatno veći procenat građana ocenjuje postupanje policije pozitivnim nego negativnim ocenama, a približno svaki peti daje neutralnu ocenu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1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4CE6848-39D5-4662-BFA7-46F61C5C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73" y="950243"/>
            <a:ext cx="8725019" cy="47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>
                <a:solidFill>
                  <a:srgbClr val="002060"/>
                </a:solidFill>
              </a:rPr>
              <a:t>Kako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biste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ocenili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ulogu</a:t>
            </a:r>
            <a:r>
              <a:rPr lang="en-US" sz="1600" i="1" dirty="0">
                <a:solidFill>
                  <a:srgbClr val="002060"/>
                </a:solidFill>
              </a:rPr>
              <a:t>/</a:t>
            </a:r>
            <a:r>
              <a:rPr lang="en-US" sz="1600" i="1" dirty="0" err="1">
                <a:solidFill>
                  <a:srgbClr val="002060"/>
                </a:solidFill>
              </a:rPr>
              <a:t>aktivnosti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nevladinih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organizacija</a:t>
            </a:r>
            <a:r>
              <a:rPr lang="en-US" sz="1600" i="1" dirty="0">
                <a:solidFill>
                  <a:srgbClr val="002060"/>
                </a:solidFill>
              </a:rPr>
              <a:t> u </a:t>
            </a:r>
            <a:r>
              <a:rPr lang="en-US" sz="1600" i="1" dirty="0" err="1">
                <a:solidFill>
                  <a:srgbClr val="002060"/>
                </a:solidFill>
              </a:rPr>
              <a:t>cilju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zaštite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prava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građana</a:t>
            </a:r>
            <a:r>
              <a:rPr lang="en-US" sz="1600" i="1" dirty="0">
                <a:solidFill>
                  <a:srgbClr val="002060"/>
                </a:solidFill>
              </a:rPr>
              <a:t> u 2020. </a:t>
            </a:r>
            <a:r>
              <a:rPr lang="en-US" sz="1600" i="1" dirty="0" err="1">
                <a:solidFill>
                  <a:srgbClr val="002060"/>
                </a:solidFill>
              </a:rPr>
              <a:t>godini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uključujući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aktivnosti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tokom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vanrednog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stanja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epidemije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protesta</a:t>
            </a:r>
            <a:r>
              <a:rPr lang="en-US" sz="1600" i="1" dirty="0">
                <a:solidFill>
                  <a:srgbClr val="002060"/>
                </a:solidFill>
              </a:rPr>
              <a:t>?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184FF35-8944-43D7-8067-7C421F133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5357242"/>
              </p:ext>
            </p:extLst>
          </p:nvPr>
        </p:nvGraphicFramePr>
        <p:xfrm>
          <a:off x="1779814" y="1558032"/>
          <a:ext cx="4906736" cy="300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7041AB-0303-498A-A418-1D2612040156}"/>
              </a:ext>
            </a:extLst>
          </p:cNvPr>
          <p:cNvSpPr txBox="1"/>
          <p:nvPr/>
        </p:nvSpPr>
        <p:spPr>
          <a:xfrm>
            <a:off x="420013" y="4845046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81A7FC-561F-400B-9139-8B41DD87988B}"/>
              </a:ext>
            </a:extLst>
          </p:cNvPr>
          <p:cNvSpPr txBox="1"/>
          <p:nvPr/>
        </p:nvSpPr>
        <p:spPr>
          <a:xfrm>
            <a:off x="3415012" y="2128104"/>
            <a:ext cx="6449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2000" b="1" dirty="0">
                <a:solidFill>
                  <a:schemeClr val="accent1"/>
                </a:solidFill>
              </a:rPr>
              <a:t>26</a:t>
            </a:r>
            <a:r>
              <a:rPr lang="en-US" sz="20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9D1423B-D3C1-4391-A35E-1B2DDE563BCE}"/>
              </a:ext>
            </a:extLst>
          </p:cNvPr>
          <p:cNvSpPr txBox="1"/>
          <p:nvPr/>
        </p:nvSpPr>
        <p:spPr>
          <a:xfrm>
            <a:off x="3517936" y="3881788"/>
            <a:ext cx="64497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763" algn="ctr"/>
            <a:r>
              <a:rPr lang="sr-Latn-RS" sz="2000" b="1" dirty="0">
                <a:solidFill>
                  <a:srgbClr val="002060"/>
                </a:solidFill>
              </a:rPr>
              <a:t>26</a:t>
            </a:r>
            <a:r>
              <a:rPr lang="en-US" sz="2000" b="1" dirty="0">
                <a:solidFill>
                  <a:srgbClr val="002060"/>
                </a:solidFill>
              </a:rPr>
              <a:t>%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F77123C-B208-418D-99FE-E8B069CD4D26}"/>
              </a:ext>
            </a:extLst>
          </p:cNvPr>
          <p:cNvSpPr txBox="1">
            <a:spLocks noChangeArrowheads="1"/>
          </p:cNvSpPr>
          <p:nvPr/>
        </p:nvSpPr>
        <p:spPr>
          <a:xfrm>
            <a:off x="185509" y="324022"/>
            <a:ext cx="8524302" cy="4985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Građani su podeljeni u ocenama uloge i aktivnosti nevladinih organizacija, a najčešće  daju neutralne ocene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4CE6848-39D5-4662-BFA7-46F61C5C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19" y="1005396"/>
            <a:ext cx="8534399" cy="27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800" i="1" dirty="0">
                <a:solidFill>
                  <a:srgbClr val="002060"/>
                </a:solidFill>
              </a:rPr>
              <a:t>Da li </a:t>
            </a:r>
            <a:r>
              <a:rPr lang="en-US" sz="1800" i="1" dirty="0" err="1">
                <a:solidFill>
                  <a:srgbClr val="002060"/>
                </a:solidFill>
              </a:rPr>
              <a:t>smatrate</a:t>
            </a:r>
            <a:r>
              <a:rPr lang="en-US" sz="1800" i="1" dirty="0">
                <a:solidFill>
                  <a:srgbClr val="002060"/>
                </a:solidFill>
              </a:rPr>
              <a:t> da </a:t>
            </a:r>
            <a:r>
              <a:rPr lang="en-US" sz="1800" i="1" dirty="0" err="1">
                <a:solidFill>
                  <a:srgbClr val="002060"/>
                </a:solidFill>
              </a:rPr>
              <a:t>ste</a:t>
            </a:r>
            <a:r>
              <a:rPr lang="en-US" sz="1800" i="1" dirty="0">
                <a:solidFill>
                  <a:srgbClr val="002060"/>
                </a:solidFill>
              </a:rPr>
              <a:t> u 2020. </a:t>
            </a:r>
            <a:r>
              <a:rPr lang="en-US" sz="1800" i="1" dirty="0" err="1">
                <a:solidFill>
                  <a:srgbClr val="002060"/>
                </a:solidFill>
              </a:rPr>
              <a:t>godini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bili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diskriminisani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zbog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nekog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ličnog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svojstva</a:t>
            </a:r>
            <a:r>
              <a:rPr lang="en-US" sz="1800" i="1" dirty="0">
                <a:solidFill>
                  <a:srgbClr val="002060"/>
                </a:solidFill>
              </a:rPr>
              <a:t>? </a:t>
            </a:r>
            <a:endParaRPr lang="en-US" sz="1800" b="1" i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CF4BB7C-F469-47B7-9F2B-A73011FB2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460462"/>
              </p:ext>
            </p:extLst>
          </p:nvPr>
        </p:nvGraphicFramePr>
        <p:xfrm>
          <a:off x="185509" y="1394306"/>
          <a:ext cx="4788801" cy="316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58428E3-B0F2-4B65-9D71-3DC5541F392B}"/>
              </a:ext>
            </a:extLst>
          </p:cNvPr>
          <p:cNvSpPr txBox="1"/>
          <p:nvPr/>
        </p:nvSpPr>
        <p:spPr>
          <a:xfrm>
            <a:off x="420013" y="4760408"/>
            <a:ext cx="18745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200" dirty="0"/>
              <a:t>Baza: ukupna ciljna populacija</a:t>
            </a:r>
            <a:endParaRPr lang="en-US" sz="12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75C7C5D-B19F-4EBE-864F-D67BF0ABCF0B}"/>
              </a:ext>
            </a:extLst>
          </p:cNvPr>
          <p:cNvSpPr txBox="1">
            <a:spLocks noChangeArrowheads="1"/>
          </p:cNvSpPr>
          <p:nvPr/>
        </p:nvSpPr>
        <p:spPr>
          <a:xfrm>
            <a:off x="179614" y="324022"/>
            <a:ext cx="8530197" cy="249299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Svaki četvrti građanin smatra da je u 2020. godini bio diskiminisan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86E029-A166-4722-9D73-FC40BBBD9AC0}"/>
              </a:ext>
            </a:extLst>
          </p:cNvPr>
          <p:cNvSpPr txBox="1"/>
          <p:nvPr/>
        </p:nvSpPr>
        <p:spPr>
          <a:xfrm>
            <a:off x="4414610" y="2105015"/>
            <a:ext cx="4068083" cy="129266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Da su bili diskriminisani najčešće smatraju: </a:t>
            </a:r>
          </a:p>
          <a:p>
            <a:pPr marL="290513" indent="-285750" algn="just"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građani između 45 i 59 godina sarosti, 33%</a:t>
            </a:r>
          </a:p>
          <a:p>
            <a:pPr marL="290513" indent="-285750" algn="just"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nezaposleni garđani, 37%</a:t>
            </a:r>
          </a:p>
          <a:p>
            <a:pPr marL="290513" indent="-285750" algn="just"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građani koji prihode svog domaćinstva ocenjuju da su ispod proseka – značajno ispod proseka, 34%, i ispod proseka, 31% 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293C02-BC3E-4ED1-9D54-6C80A9A75CDF}"/>
              </a:ext>
            </a:extLst>
          </p:cNvPr>
          <p:cNvSpPr/>
          <p:nvPr/>
        </p:nvSpPr>
        <p:spPr>
          <a:xfrm>
            <a:off x="4113059" y="1816107"/>
            <a:ext cx="4702560" cy="1956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0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2566" y="1004506"/>
            <a:ext cx="4854049" cy="37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800" i="1" dirty="0" err="1">
                <a:solidFill>
                  <a:srgbClr val="002060"/>
                </a:solidFill>
              </a:rPr>
              <a:t>Kako</a:t>
            </a:r>
            <a:r>
              <a:rPr lang="en-US" sz="1800" i="1" dirty="0">
                <a:solidFill>
                  <a:srgbClr val="002060"/>
                </a:solidFill>
              </a:rPr>
              <a:t> bi vi </a:t>
            </a:r>
            <a:r>
              <a:rPr lang="en-US" sz="1800" i="1" dirty="0" err="1">
                <a:solidFill>
                  <a:srgbClr val="002060"/>
                </a:solidFill>
              </a:rPr>
              <a:t>opisali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položaj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žena</a:t>
            </a:r>
            <a:r>
              <a:rPr lang="en-US" sz="1800" i="1" dirty="0">
                <a:solidFill>
                  <a:srgbClr val="002060"/>
                </a:solidFill>
              </a:rPr>
              <a:t> u </a:t>
            </a:r>
            <a:r>
              <a:rPr lang="en-US" sz="1800" i="1" dirty="0" err="1">
                <a:solidFill>
                  <a:srgbClr val="002060"/>
                </a:solidFill>
              </a:rPr>
              <a:t>našem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društvu</a:t>
            </a:r>
            <a:r>
              <a:rPr lang="en-US" sz="1800" i="1" dirty="0">
                <a:solidFill>
                  <a:srgbClr val="002060"/>
                </a:solidFill>
              </a:rPr>
              <a:t>? </a:t>
            </a:r>
            <a:endParaRPr lang="en-US" sz="18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CFE1E32-0587-4852-B7CD-CA9065B87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058029"/>
              </p:ext>
            </p:extLst>
          </p:nvPr>
        </p:nvGraphicFramePr>
        <p:xfrm>
          <a:off x="754833" y="1443091"/>
          <a:ext cx="7505665" cy="323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9D4FAB1-EA58-4225-97E7-22C3DE494379}"/>
              </a:ext>
            </a:extLst>
          </p:cNvPr>
          <p:cNvSpPr txBox="1"/>
          <p:nvPr/>
        </p:nvSpPr>
        <p:spPr>
          <a:xfrm>
            <a:off x="420013" y="4693304"/>
            <a:ext cx="18745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200" dirty="0"/>
              <a:t>Baza: ukupna ciljna populacija</a:t>
            </a:r>
            <a:endParaRPr lang="en-US" sz="1200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A00BAE1-0297-4206-90C5-F564187922FE}"/>
              </a:ext>
            </a:extLst>
          </p:cNvPr>
          <p:cNvSpPr txBox="1">
            <a:spLocks noChangeArrowheads="1"/>
          </p:cNvSpPr>
          <p:nvPr/>
        </p:nvSpPr>
        <p:spPr>
          <a:xfrm>
            <a:off x="242566" y="215493"/>
            <a:ext cx="8530197" cy="747897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 odnosu  na prethodnu godinu nema bitnih promena u stavovima prema položaju žena u Srbiji. Kao i prethodne godine, blizu polovine građana smatra da su žene u Srbiji u lošijem položaju od muškaraca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7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7102" y="613747"/>
            <a:ext cx="4780570" cy="35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/>
              <a:t>Kako</a:t>
            </a:r>
            <a:r>
              <a:rPr lang="en-US" sz="1600" i="1" dirty="0"/>
              <a:t> bi vi </a:t>
            </a:r>
            <a:r>
              <a:rPr lang="en-US" sz="1600" i="1" dirty="0" err="1"/>
              <a:t>opisali</a:t>
            </a:r>
            <a:r>
              <a:rPr lang="en-US" sz="1600" i="1" dirty="0"/>
              <a:t> </a:t>
            </a:r>
            <a:r>
              <a:rPr lang="en-US" sz="1600" i="1" dirty="0" err="1"/>
              <a:t>položaj</a:t>
            </a:r>
            <a:r>
              <a:rPr lang="en-US" sz="1600" i="1" dirty="0"/>
              <a:t> </a:t>
            </a:r>
            <a:r>
              <a:rPr lang="en-US" sz="1600" i="1" dirty="0" err="1"/>
              <a:t>žena</a:t>
            </a:r>
            <a:r>
              <a:rPr lang="en-US" sz="1600" i="1" dirty="0"/>
              <a:t> u </a:t>
            </a:r>
            <a:r>
              <a:rPr lang="en-US" sz="1600" i="1" dirty="0" err="1"/>
              <a:t>našem</a:t>
            </a:r>
            <a:r>
              <a:rPr lang="en-US" sz="1600" i="1" dirty="0"/>
              <a:t> </a:t>
            </a:r>
            <a:r>
              <a:rPr lang="en-US" sz="1600" i="1" dirty="0" err="1"/>
              <a:t>društvu</a:t>
            </a:r>
            <a:r>
              <a:rPr lang="en-US" sz="1600" i="1" dirty="0"/>
              <a:t>? 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D555C5-710F-4BAD-A08E-F76A8A3B9C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628842"/>
              </p:ext>
            </p:extLst>
          </p:nvPr>
        </p:nvGraphicFramePr>
        <p:xfrm>
          <a:off x="327102" y="966839"/>
          <a:ext cx="8292642" cy="191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3CFFD0A6-635C-462C-8D52-D06E09FD027F}"/>
              </a:ext>
            </a:extLst>
          </p:cNvPr>
          <p:cNvSpPr/>
          <p:nvPr/>
        </p:nvSpPr>
        <p:spPr>
          <a:xfrm>
            <a:off x="5445049" y="900541"/>
            <a:ext cx="774382" cy="532572"/>
          </a:xfrm>
          <a:prstGeom prst="irregularSeal1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4F58AC-D648-4368-BD34-7833AA2A33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101718"/>
              </p:ext>
            </p:extLst>
          </p:nvPr>
        </p:nvGraphicFramePr>
        <p:xfrm>
          <a:off x="327102" y="2881993"/>
          <a:ext cx="8292642" cy="213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97DBFD0-107F-45D4-8FEE-BE14F44A22D3}"/>
              </a:ext>
            </a:extLst>
          </p:cNvPr>
          <p:cNvSpPr txBox="1"/>
          <p:nvPr/>
        </p:nvSpPr>
        <p:spPr>
          <a:xfrm>
            <a:off x="824593" y="1166827"/>
            <a:ext cx="636814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1600" b="1" dirty="0"/>
              <a:t>2019.</a:t>
            </a:r>
            <a:endParaRPr lang="en-US" sz="1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51633E-BE91-4EE3-8990-BD19C05A6344}"/>
              </a:ext>
            </a:extLst>
          </p:cNvPr>
          <p:cNvSpPr txBox="1"/>
          <p:nvPr/>
        </p:nvSpPr>
        <p:spPr>
          <a:xfrm>
            <a:off x="768202" y="3081655"/>
            <a:ext cx="636814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1600" b="1" dirty="0"/>
              <a:t>2020.</a:t>
            </a:r>
            <a:endParaRPr lang="en-US" sz="1600" b="1" dirty="0"/>
          </a:p>
        </p:txBody>
      </p:sp>
      <p:sp>
        <p:nvSpPr>
          <p:cNvPr id="12" name="Explosion: 8 Points 11">
            <a:extLst>
              <a:ext uri="{FF2B5EF4-FFF2-40B4-BE49-F238E27FC236}">
                <a16:creationId xmlns:a16="http://schemas.microsoft.com/office/drawing/2014/main" id="{EFD71243-4FDF-4571-963E-34F72A48A0A4}"/>
              </a:ext>
            </a:extLst>
          </p:cNvPr>
          <p:cNvSpPr/>
          <p:nvPr/>
        </p:nvSpPr>
        <p:spPr>
          <a:xfrm>
            <a:off x="5445049" y="2815369"/>
            <a:ext cx="774382" cy="532572"/>
          </a:xfrm>
          <a:prstGeom prst="irregularSeal1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5BA41FD-471C-493F-9C39-07A55EBE12BC}"/>
              </a:ext>
            </a:extLst>
          </p:cNvPr>
          <p:cNvSpPr txBox="1">
            <a:spLocks noChangeArrowheads="1"/>
          </p:cNvSpPr>
          <p:nvPr/>
        </p:nvSpPr>
        <p:spPr>
          <a:xfrm>
            <a:off x="100048" y="98988"/>
            <a:ext cx="8746750" cy="4431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 druge strane, blago se smanjio procenat žena koje smatraju da su žene u lošijem položaju od muškaraca, ali izrazita suprotsavljenost mišljenja muškaraca i žena ostaje dominantna  </a:t>
            </a:r>
            <a:endParaRPr lang="en-US" sz="1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0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E26802B-DA4D-45D5-904B-32F08D1268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536536"/>
              </p:ext>
            </p:extLst>
          </p:nvPr>
        </p:nvGraphicFramePr>
        <p:xfrm>
          <a:off x="503917" y="1701418"/>
          <a:ext cx="7497083" cy="331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F7BBDE52-1F7B-4825-BF6D-BCD5A3860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76" y="1083997"/>
            <a:ext cx="8781241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800" i="1" dirty="0">
                <a:solidFill>
                  <a:srgbClr val="002060"/>
                </a:solidFill>
                <a:latin typeface="+mn-lt"/>
              </a:rPr>
              <a:t>Da li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imate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poverenja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u rad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nezavisnih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institucija</a:t>
            </a:r>
            <a:r>
              <a:rPr lang="sr-Latn-RS" sz="1800" i="1" dirty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kao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što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je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Zaštitnik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građana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Poverenik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za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zaštitu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ravnopravnosti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Poverenik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za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zaštitu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podataka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 o </a:t>
            </a:r>
            <a:r>
              <a:rPr lang="en-US" sz="1800" i="1" dirty="0" err="1">
                <a:solidFill>
                  <a:srgbClr val="002060"/>
                </a:solidFill>
                <a:latin typeface="+mn-lt"/>
              </a:rPr>
              <a:t>ličnosti</a:t>
            </a:r>
            <a:r>
              <a:rPr lang="en-US" sz="1800" i="1" dirty="0">
                <a:solidFill>
                  <a:srgbClr val="002060"/>
                </a:solidFill>
                <a:latin typeface="+mn-lt"/>
              </a:rPr>
              <a:t>…?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CFA908-51E2-4A90-8F01-01A24E3E22D1}"/>
              </a:ext>
            </a:extLst>
          </p:cNvPr>
          <p:cNvSpPr txBox="1"/>
          <p:nvPr/>
        </p:nvSpPr>
        <p:spPr>
          <a:xfrm>
            <a:off x="2212521" y="2154431"/>
            <a:ext cx="530679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en-US" sz="2000" b="1" dirty="0">
                <a:solidFill>
                  <a:schemeClr val="accent1"/>
                </a:solidFill>
              </a:rPr>
              <a:t>36%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34B00C-A689-404E-83A0-E2B260DB85F3}"/>
              </a:ext>
            </a:extLst>
          </p:cNvPr>
          <p:cNvSpPr txBox="1"/>
          <p:nvPr/>
        </p:nvSpPr>
        <p:spPr>
          <a:xfrm>
            <a:off x="2212521" y="3896699"/>
            <a:ext cx="530679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en-US" sz="2000" b="1" dirty="0">
                <a:solidFill>
                  <a:srgbClr val="002060"/>
                </a:solidFill>
              </a:rPr>
              <a:t>21%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44553A-0539-4247-B364-6F0BC3CAC4AA}"/>
              </a:ext>
            </a:extLst>
          </p:cNvPr>
          <p:cNvSpPr txBox="1"/>
          <p:nvPr/>
        </p:nvSpPr>
        <p:spPr>
          <a:xfrm>
            <a:off x="3455760" y="2137200"/>
            <a:ext cx="530679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en-US" sz="2000" b="1" dirty="0">
                <a:solidFill>
                  <a:schemeClr val="accent1"/>
                </a:solidFill>
              </a:rPr>
              <a:t>34%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6351AE-C276-4792-B49C-90DA140403EE}"/>
              </a:ext>
            </a:extLst>
          </p:cNvPr>
          <p:cNvSpPr txBox="1"/>
          <p:nvPr/>
        </p:nvSpPr>
        <p:spPr>
          <a:xfrm>
            <a:off x="3455761" y="3842023"/>
            <a:ext cx="530679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en-US" sz="2000" b="1" dirty="0">
                <a:solidFill>
                  <a:srgbClr val="002060"/>
                </a:solidFill>
              </a:rPr>
              <a:t>32%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740B374-936B-4862-A1B0-5BB97BE43325}"/>
              </a:ext>
            </a:extLst>
          </p:cNvPr>
          <p:cNvCxnSpPr>
            <a:cxnSpLocks/>
          </p:cNvCxnSpPr>
          <p:nvPr/>
        </p:nvCxnSpPr>
        <p:spPr>
          <a:xfrm flipV="1">
            <a:off x="2818770" y="3959881"/>
            <a:ext cx="566777" cy="18992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2">
            <a:extLst>
              <a:ext uri="{FF2B5EF4-FFF2-40B4-BE49-F238E27FC236}">
                <a16:creationId xmlns:a16="http://schemas.microsoft.com/office/drawing/2014/main" id="{4A0CE93C-22A7-4616-8D2E-2B8F68828320}"/>
              </a:ext>
            </a:extLst>
          </p:cNvPr>
          <p:cNvSpPr txBox="1">
            <a:spLocks noChangeArrowheads="1"/>
          </p:cNvSpPr>
          <p:nvPr/>
        </p:nvSpPr>
        <p:spPr>
          <a:xfrm>
            <a:off x="242566" y="215493"/>
            <a:ext cx="8530197" cy="4985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Poverenje u rad nezavisnih institucija je znatno poraslo u odnosu na prethodnu godinu, i sada je poverenje  izrazilo blizu trećine građana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655" y="246203"/>
            <a:ext cx="2481604" cy="332399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METODOLOGIJA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AEB0E-20A0-42E8-B600-FE8E809A3C62}"/>
              </a:ext>
            </a:extLst>
          </p:cNvPr>
          <p:cNvSpPr txBox="1"/>
          <p:nvPr/>
        </p:nvSpPr>
        <p:spPr>
          <a:xfrm>
            <a:off x="452317" y="3916913"/>
            <a:ext cx="827457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NAPOMENA</a:t>
            </a:r>
            <a:r>
              <a:rPr lang="sr-Latn-RS" sz="1400" dirty="0">
                <a:solidFill>
                  <a:srgbClr val="002060"/>
                </a:solidFill>
              </a:rPr>
              <a:t>: Prethodno istraživanje percepcije ljudskih prava realizovano je u novembru 2019. godine, na reprezentativnom uzorku od 1004 ispitanika 18+ godina. Kad god su podaci bili uporedivi, rezultati su prikazani za oba talasa istraživanja</a:t>
            </a:r>
            <a:endParaRPr lang="en-US" sz="1400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6E7906-CE17-4D02-8783-EEC02C97F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19805"/>
              </p:ext>
            </p:extLst>
          </p:nvPr>
        </p:nvGraphicFramePr>
        <p:xfrm>
          <a:off x="502170" y="685449"/>
          <a:ext cx="8274570" cy="3017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857">
                  <a:extLst>
                    <a:ext uri="{9D8B030D-6E8A-4147-A177-3AD203B41FA5}">
                      <a16:colId xmlns:a16="http://schemas.microsoft.com/office/drawing/2014/main" val="4283294278"/>
                    </a:ext>
                  </a:extLst>
                </a:gridCol>
                <a:gridCol w="6644713">
                  <a:extLst>
                    <a:ext uri="{9D8B030D-6E8A-4147-A177-3AD203B41FA5}">
                      <a16:colId xmlns:a16="http://schemas.microsoft.com/office/drawing/2014/main" val="3269333689"/>
                    </a:ext>
                  </a:extLst>
                </a:gridCol>
              </a:tblGrid>
              <a:tr h="3238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Realizacija: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sr-Latn-RS" sz="1400" b="0" dirty="0">
                          <a:solidFill>
                            <a:srgbClr val="002060"/>
                          </a:solidFill>
                          <a:effectLst/>
                        </a:rPr>
                        <a:t>straživanje sprovedeno u periodu od 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24. do 28. </a:t>
                      </a:r>
                      <a:r>
                        <a:rPr lang="sr-Latn-RS" sz="1400" b="0" dirty="0">
                          <a:solidFill>
                            <a:srgbClr val="002060"/>
                          </a:solidFill>
                          <a:effectLst/>
                        </a:rPr>
                        <a:t>novembr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a, 2020.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6636"/>
                  </a:ext>
                </a:extLst>
              </a:tr>
              <a:tr h="250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Ciljna populacija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b="0" dirty="0">
                          <a:solidFill>
                            <a:srgbClr val="002060"/>
                          </a:solidFill>
                          <a:effectLst/>
                        </a:rPr>
                        <a:t>Populacija Srbije 18+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23240"/>
                  </a:ext>
                </a:extLst>
              </a:tr>
              <a:tr h="761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Metod prikupljanja podataka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Telef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o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nska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anketa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(CA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I)  - 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u kombinaciji sa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online 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anketom (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CAWI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 – Ipsos online panel,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za deo </a:t>
                      </a:r>
                      <a:r>
                        <a:rPr lang="pl-PL" sz="1400" dirty="0">
                          <a:solidFill>
                            <a:srgbClr val="002060"/>
                          </a:solidFill>
                          <a:effectLst/>
                        </a:rPr>
                        <a:t>ciljne populacije od 18 do 44 godine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, koji je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te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že dostupan za telefonsku anketu)</a:t>
                      </a:r>
                      <a:r>
                        <a:rPr lang="pl-PL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CATI 80% CAWI 20%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22233"/>
                  </a:ext>
                </a:extLst>
              </a:tr>
              <a:tr h="62387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 Tip uzorka i metod           selekcije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CATI: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Dvoetapni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stratifikovan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reprezentativni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uzorak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sa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kvotama</a:t>
                      </a:r>
                    </a:p>
                    <a:p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Jedinica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prve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etape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Domaćinstva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slučajni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odabir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Jedinica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druge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etape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Ispitanik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odabir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 </a:t>
                      </a:r>
                      <a:r>
                        <a:rPr lang="en-US" sz="1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kvotama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10620"/>
                  </a:ext>
                </a:extLst>
              </a:tr>
              <a:tr h="269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CAWI: 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Stratifikovani, k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votni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</a:rPr>
                        <a:t>uzorak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; 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ispitanici izabrani po kvotama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21318"/>
                  </a:ext>
                </a:extLst>
              </a:tr>
              <a:tr h="250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Poststratifikacija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Po polu, godinama, regionu i tipu naselja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06532"/>
                  </a:ext>
                </a:extLst>
              </a:tr>
              <a:tr h="250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Veličina uzorka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7035"/>
                  </a:ext>
                </a:extLst>
              </a:tr>
              <a:tr h="250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Uzoračka greška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±3.3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sr-Latn-RS" sz="1400" dirty="0">
                          <a:solidFill>
                            <a:srgbClr val="002060"/>
                          </a:solidFill>
                          <a:effectLst/>
                        </a:rPr>
                        <a:t>%  - donja granica marginalne greške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59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0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63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936844" y="1982832"/>
            <a:ext cx="6874660" cy="830997"/>
          </a:xfrm>
          <a:prstGeom prst="rect">
            <a:avLst/>
          </a:prstGeom>
          <a:ln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428625" indent="-428625" algn="ctr"/>
            <a:r>
              <a:rPr lang="sr-Latn-RS" sz="3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GLAVNI NALAZI</a:t>
            </a:r>
            <a:br>
              <a:rPr lang="sr-Latn-RS" sz="3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sr-Latn-RS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2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684" y="104857"/>
            <a:ext cx="8809834" cy="747897"/>
          </a:xfrm>
          <a:solidFill>
            <a:srgbClr val="002060"/>
          </a:solidFill>
        </p:spPr>
        <p:txBody>
          <a:bodyPr/>
          <a:lstStyle/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Kao najugroženija prava, u proseku, najčešće se pominju </a:t>
            </a:r>
            <a:r>
              <a:rPr lang="sr-Latn-RS" sz="18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pravo na zdravlje, sloboda kretanja </a:t>
            </a:r>
            <a:r>
              <a:rPr lang="en-US" sz="18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sr-Latn-RS" sz="18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sloboda medija</a:t>
            </a:r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ali izbor najugroženijeg prava znatno varira, posebno između starosnih generacija  </a:t>
            </a:r>
            <a:endParaRPr lang="en-US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3482" y="810716"/>
            <a:ext cx="8534401" cy="5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>
                <a:solidFill>
                  <a:srgbClr val="002060"/>
                </a:solidFill>
                <a:latin typeface="+mn-lt"/>
              </a:rPr>
              <a:t>Za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koje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ljudsko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pravo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biste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rekli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da je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bilo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najugroženije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u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Srbiji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 u 2020. </a:t>
            </a:r>
            <a:r>
              <a:rPr lang="en-US" sz="1600" i="1" dirty="0" err="1">
                <a:solidFill>
                  <a:srgbClr val="002060"/>
                </a:solidFill>
                <a:latin typeface="+mn-lt"/>
              </a:rPr>
              <a:t>godini</a:t>
            </a:r>
            <a:r>
              <a:rPr lang="en-US" sz="1600" i="1" dirty="0">
                <a:solidFill>
                  <a:srgbClr val="002060"/>
                </a:solidFill>
                <a:latin typeface="+mn-lt"/>
              </a:rPr>
              <a:t>?</a:t>
            </a:r>
            <a:r>
              <a:rPr lang="sr-Latn-RS" sz="16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+mn-lt"/>
              </a:rPr>
              <a:t>(Izbor jednog prava sa ponuđene liste)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84133-9AC0-49B2-898C-5FB5A77735F8}"/>
              </a:ext>
            </a:extLst>
          </p:cNvPr>
          <p:cNvSpPr txBox="1"/>
          <p:nvPr/>
        </p:nvSpPr>
        <p:spPr>
          <a:xfrm>
            <a:off x="420013" y="4869366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14B033E-7C61-42ED-9C3F-764E9E8FA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59772C-2EDE-4FE8-B007-A0ADCC1BBD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230667"/>
              </p:ext>
            </p:extLst>
          </p:nvPr>
        </p:nvGraphicFramePr>
        <p:xfrm>
          <a:off x="152798" y="1447699"/>
          <a:ext cx="4179895" cy="341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16188BB-3463-4D8B-9898-9CDFF0368A83}"/>
              </a:ext>
            </a:extLst>
          </p:cNvPr>
          <p:cNvSpPr/>
          <p:nvPr/>
        </p:nvSpPr>
        <p:spPr>
          <a:xfrm>
            <a:off x="947977" y="1434249"/>
            <a:ext cx="3440964" cy="10579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C0AB94-681F-4070-A5D7-E13D1ACDBD67}"/>
              </a:ext>
            </a:extLst>
          </p:cNvPr>
          <p:cNvSpPr txBox="1"/>
          <p:nvPr/>
        </p:nvSpPr>
        <p:spPr>
          <a:xfrm>
            <a:off x="4583964" y="1420787"/>
            <a:ext cx="4441926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Navedena prava kao najugroženija najčešće navode:</a:t>
            </a:r>
            <a:endParaRPr lang="en-US" sz="1400" b="1" dirty="0">
              <a:solidFill>
                <a:srgbClr val="002060"/>
              </a:solidFill>
            </a:endParaRP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Pravo na zdravlje - žene, 22% 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Sloboda kretanja - 18 do 29 godina, 29%, i 30 do 44 godine, 25%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Sloboda medija - 30 do 44 godine,  27%, i više / visoko obrazovani, 23%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Pravo na pravično suđenje - 60+ godina, 21%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Pravo na rad - 45 do 49 godina, 15%</a:t>
            </a:r>
            <a:r>
              <a:rPr lang="en-US" sz="1400" b="1" dirty="0">
                <a:solidFill>
                  <a:srgbClr val="002060"/>
                </a:solidFill>
              </a:rPr>
              <a:t>,</a:t>
            </a:r>
            <a:r>
              <a:rPr lang="sr-Latn-RS" sz="1400" b="1" dirty="0">
                <a:solidFill>
                  <a:srgbClr val="002060"/>
                </a:solidFill>
              </a:rPr>
              <a:t> i najniže obrazovani, 17%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Sloboda okupljanja - 18 do 29 godina, 12%</a:t>
            </a:r>
          </a:p>
          <a:p>
            <a:pPr marL="176213" indent="-171450" algn="just"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Biračko pravo - 18 do 29 godina, 7% (!)</a:t>
            </a:r>
          </a:p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Da ni jedno pravo  u 2020. nije bilo ugroženo, najčešće smatra najstarija generacija, 17%, i najniže obrazovani, 16%</a:t>
            </a:r>
          </a:p>
          <a:p>
            <a:pPr marL="4763"/>
            <a:r>
              <a:rPr lang="sr-Latn-RS" sz="1400" b="1" dirty="0"/>
              <a:t>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4712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3630" y="955929"/>
            <a:ext cx="8234115" cy="56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/>
              <a:t>Ako</a:t>
            </a:r>
            <a:r>
              <a:rPr lang="en-US" sz="1600" i="1" dirty="0"/>
              <a:t> bi </a:t>
            </a:r>
            <a:r>
              <a:rPr lang="en-US" sz="1600" i="1" dirty="0" err="1"/>
              <a:t>neko</a:t>
            </a:r>
            <a:r>
              <a:rPr lang="en-US" sz="1600" i="1" dirty="0"/>
              <a:t> </a:t>
            </a:r>
            <a:r>
              <a:rPr lang="en-US" sz="1600" i="1" dirty="0" err="1"/>
              <a:t>vaše</a:t>
            </a:r>
            <a:r>
              <a:rPr lang="en-US" sz="1600" i="1" dirty="0"/>
              <a:t> </a:t>
            </a:r>
            <a:r>
              <a:rPr lang="en-US" sz="1600" i="1" dirty="0" err="1"/>
              <a:t>ljudsko</a:t>
            </a:r>
            <a:r>
              <a:rPr lang="en-US" sz="1600" i="1" dirty="0"/>
              <a:t> </a:t>
            </a:r>
            <a:r>
              <a:rPr lang="en-US" sz="1600" i="1" dirty="0" err="1"/>
              <a:t>pravo</a:t>
            </a:r>
            <a:r>
              <a:rPr lang="en-US" sz="1600" i="1" dirty="0"/>
              <a:t> </a:t>
            </a:r>
            <a:r>
              <a:rPr lang="en-US" sz="1600" i="1" dirty="0" err="1"/>
              <a:t>bilo</a:t>
            </a:r>
            <a:r>
              <a:rPr lang="en-US" sz="1600" i="1" dirty="0"/>
              <a:t> </a:t>
            </a:r>
            <a:r>
              <a:rPr lang="en-US" sz="1600" i="1" dirty="0" err="1"/>
              <a:t>povređeno</a:t>
            </a:r>
            <a:r>
              <a:rPr lang="en-US" sz="1600" i="1" dirty="0"/>
              <a:t>, </a:t>
            </a:r>
            <a:r>
              <a:rPr lang="en-US" sz="1600" i="1" dirty="0" err="1"/>
              <a:t>kome</a:t>
            </a:r>
            <a:r>
              <a:rPr lang="en-US" sz="1600" i="1" dirty="0"/>
              <a:t> </a:t>
            </a:r>
            <a:r>
              <a:rPr lang="en-US" sz="1600" i="1" dirty="0" err="1"/>
              <a:t>biste</a:t>
            </a:r>
            <a:r>
              <a:rPr lang="en-US" sz="1600" i="1" dirty="0"/>
              <a:t> se </a:t>
            </a:r>
            <a:r>
              <a:rPr lang="en-US" sz="1600" i="1" dirty="0" err="1"/>
              <a:t>prvenstveno</a:t>
            </a:r>
            <a:r>
              <a:rPr lang="en-US" sz="1600" i="1" dirty="0"/>
              <a:t> </a:t>
            </a:r>
            <a:r>
              <a:rPr lang="en-US" sz="1600" i="1" dirty="0" err="1"/>
              <a:t>obratili</a:t>
            </a:r>
            <a:r>
              <a:rPr lang="en-US" sz="1600" i="1" dirty="0"/>
              <a:t> da vas </a:t>
            </a:r>
            <a:r>
              <a:rPr lang="en-US" sz="1600" i="1" dirty="0" err="1"/>
              <a:t>zaštiti</a:t>
            </a:r>
            <a:r>
              <a:rPr lang="en-US" sz="1600" i="1" dirty="0"/>
              <a:t>? </a:t>
            </a:r>
            <a:r>
              <a:rPr lang="sr-Latn-RS" sz="1600" dirty="0"/>
              <a:t>(Izbor sa ponuđene liste)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7658CA7-8216-430D-9B53-9D17D439B4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4222160"/>
              </p:ext>
            </p:extLst>
          </p:nvPr>
        </p:nvGraphicFramePr>
        <p:xfrm>
          <a:off x="498159" y="1538775"/>
          <a:ext cx="8019586" cy="331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D85E9-8DE1-437B-879D-1002594E6231}"/>
              </a:ext>
            </a:extLst>
          </p:cNvPr>
          <p:cNvSpPr txBox="1"/>
          <p:nvPr/>
        </p:nvSpPr>
        <p:spPr>
          <a:xfrm>
            <a:off x="283630" y="4913819"/>
            <a:ext cx="18745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200" dirty="0"/>
              <a:t>Baza: ukupna ciljna populacija</a:t>
            </a:r>
            <a:endParaRPr lang="en-US" sz="12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7AC872C-AE18-49EB-9CBB-D259B0BEA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041" y="106290"/>
            <a:ext cx="8803474" cy="747897"/>
          </a:xfrm>
          <a:solidFill>
            <a:srgbClr val="002060"/>
          </a:solidFill>
        </p:spPr>
        <p:txBody>
          <a:bodyPr/>
          <a:lstStyle/>
          <a:p>
            <a:pPr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Dok bi se u prethodnoj godini, u slučaju da im je povređeno neko lljudsko pravo, građani  ubedljivo najčešće obratili policiji, ove godine je taj procenat znatno opao i izjednačio sa procentom onih koji bi se obratili Zaštitniku građana </a:t>
            </a:r>
            <a:endParaRPr lang="en-US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B08C78C-FFAC-4AB3-977C-B42BF3647BF2}"/>
              </a:ext>
            </a:extLst>
          </p:cNvPr>
          <p:cNvCxnSpPr>
            <a:cxnSpLocks/>
          </p:cNvCxnSpPr>
          <p:nvPr/>
        </p:nvCxnSpPr>
        <p:spPr>
          <a:xfrm flipH="1">
            <a:off x="6793139" y="1618154"/>
            <a:ext cx="416376" cy="25691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88FE12-AE39-441F-ABD2-8A8DC9F10655}"/>
              </a:ext>
            </a:extLst>
          </p:cNvPr>
          <p:cNvCxnSpPr>
            <a:cxnSpLocks/>
          </p:cNvCxnSpPr>
          <p:nvPr/>
        </p:nvCxnSpPr>
        <p:spPr>
          <a:xfrm>
            <a:off x="5323569" y="2066099"/>
            <a:ext cx="612316" cy="16758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8BED036-1686-4784-B7C1-471B866797CC}"/>
              </a:ext>
            </a:extLst>
          </p:cNvPr>
          <p:cNvCxnSpPr>
            <a:cxnSpLocks/>
          </p:cNvCxnSpPr>
          <p:nvPr/>
        </p:nvCxnSpPr>
        <p:spPr>
          <a:xfrm>
            <a:off x="3419601" y="2885820"/>
            <a:ext cx="353783" cy="18455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03BDF6-65AC-445D-AAF2-06A6C8FF09D6}"/>
              </a:ext>
            </a:extLst>
          </p:cNvPr>
          <p:cNvCxnSpPr>
            <a:cxnSpLocks/>
          </p:cNvCxnSpPr>
          <p:nvPr/>
        </p:nvCxnSpPr>
        <p:spPr>
          <a:xfrm>
            <a:off x="3319676" y="3284733"/>
            <a:ext cx="353783" cy="18455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0C8FB-64CB-4700-8B73-EB0EE7B4D947}"/>
              </a:ext>
            </a:extLst>
          </p:cNvPr>
          <p:cNvSpPr/>
          <p:nvPr/>
        </p:nvSpPr>
        <p:spPr>
          <a:xfrm>
            <a:off x="1151652" y="1516412"/>
            <a:ext cx="7372797" cy="824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531841-F5D1-45A9-85BC-81388A17E2B1}"/>
              </a:ext>
            </a:extLst>
          </p:cNvPr>
          <p:cNvSpPr txBox="1"/>
          <p:nvPr/>
        </p:nvSpPr>
        <p:spPr>
          <a:xfrm>
            <a:off x="5629727" y="2638402"/>
            <a:ext cx="2743200" cy="129266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U odnosu na prethodnu godinu, donekle je opao i procenat onih koji bi se obratili sudu, a porastao procenat onih koji bi se obratili nevladinoj organizaciji i Predsedniku države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D7B7DED9-2BD1-4B8B-9D7D-58837A1194F9}"/>
              </a:ext>
            </a:extLst>
          </p:cNvPr>
          <p:cNvSpPr/>
          <p:nvPr/>
        </p:nvSpPr>
        <p:spPr>
          <a:xfrm>
            <a:off x="6479266" y="2014180"/>
            <a:ext cx="528992" cy="438999"/>
          </a:xfrm>
          <a:prstGeom prst="irregularSeal1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4CE6848-39D5-4662-BFA7-46F61C5C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78" y="1280077"/>
            <a:ext cx="8534400" cy="50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800" i="1" dirty="0" err="1"/>
              <a:t>Generalno</a:t>
            </a:r>
            <a:r>
              <a:rPr lang="en-US" sz="1800" i="1" dirty="0"/>
              <a:t> </a:t>
            </a:r>
            <a:r>
              <a:rPr lang="en-US" sz="1800" i="1" dirty="0" err="1"/>
              <a:t>gledano</a:t>
            </a:r>
            <a:r>
              <a:rPr lang="en-US" sz="1800" i="1" dirty="0"/>
              <a:t>, po </a:t>
            </a:r>
            <a:r>
              <a:rPr lang="en-US" sz="1800" i="1" dirty="0" err="1"/>
              <a:t>vašem</a:t>
            </a:r>
            <a:r>
              <a:rPr lang="en-US" sz="1800" i="1" dirty="0"/>
              <a:t> </a:t>
            </a:r>
            <a:r>
              <a:rPr lang="en-US" sz="1800" i="1" dirty="0" err="1"/>
              <a:t>opštem</a:t>
            </a:r>
            <a:r>
              <a:rPr lang="en-US" sz="1800" i="1" dirty="0"/>
              <a:t> </a:t>
            </a:r>
            <a:r>
              <a:rPr lang="en-US" sz="1800" i="1" dirty="0" err="1"/>
              <a:t>utisku</a:t>
            </a:r>
            <a:r>
              <a:rPr lang="en-US" sz="1800" i="1" dirty="0"/>
              <a:t>, da li </a:t>
            </a:r>
            <a:r>
              <a:rPr lang="sr-Latn-RS" sz="1800" i="1" dirty="0"/>
              <a:t>su</a:t>
            </a:r>
            <a:r>
              <a:rPr lang="en-US" sz="1800" i="1" dirty="0"/>
              <a:t> </a:t>
            </a:r>
            <a:r>
              <a:rPr lang="sr-Latn-RS" sz="1800" i="1" dirty="0"/>
              <a:t>sudije</a:t>
            </a:r>
            <a:r>
              <a:rPr lang="en-US" sz="1800" i="1" dirty="0"/>
              <a:t> u </a:t>
            </a:r>
            <a:r>
              <a:rPr lang="en-US" sz="1800" i="1" dirty="0" err="1"/>
              <a:t>našoj</a:t>
            </a:r>
            <a:r>
              <a:rPr lang="en-US" sz="1800" i="1" dirty="0"/>
              <a:t> </a:t>
            </a:r>
            <a:r>
              <a:rPr lang="en-US" sz="1800" i="1" dirty="0" err="1"/>
              <a:t>zemlji</a:t>
            </a:r>
            <a:r>
              <a:rPr lang="en-US" sz="1800" i="1" dirty="0"/>
              <a:t>  </a:t>
            </a:r>
            <a:r>
              <a:rPr lang="sr-Latn-RS" sz="1800" i="1" dirty="0"/>
              <a:t>nezavisne</a:t>
            </a:r>
            <a:r>
              <a:rPr lang="en-US" sz="1800" i="1" dirty="0"/>
              <a:t> u </a:t>
            </a:r>
            <a:r>
              <a:rPr lang="en-US" sz="1800" i="1" dirty="0" err="1"/>
              <a:t>svom</a:t>
            </a:r>
            <a:r>
              <a:rPr lang="en-US" sz="1800" i="1" dirty="0"/>
              <a:t> </a:t>
            </a:r>
            <a:r>
              <a:rPr lang="en-US" sz="1800" i="1" dirty="0" err="1"/>
              <a:t>radu</a:t>
            </a:r>
            <a:r>
              <a:rPr lang="en-US" sz="1800" i="1" dirty="0"/>
              <a:t>?</a:t>
            </a:r>
            <a:endParaRPr lang="en-US" sz="1800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CF4BB7C-F469-47B7-9F2B-A73011FB2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111801"/>
              </p:ext>
            </p:extLst>
          </p:nvPr>
        </p:nvGraphicFramePr>
        <p:xfrm>
          <a:off x="1053193" y="1749023"/>
          <a:ext cx="5127171" cy="288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58428E3-B0F2-4B65-9D71-3DC5541F392B}"/>
              </a:ext>
            </a:extLst>
          </p:cNvPr>
          <p:cNvSpPr txBox="1"/>
          <p:nvPr/>
        </p:nvSpPr>
        <p:spPr>
          <a:xfrm>
            <a:off x="420013" y="4760408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7C36A97-5016-49E1-AE92-D9B2180C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957" y="152731"/>
            <a:ext cx="8692243" cy="997196"/>
          </a:xfrm>
          <a:solidFill>
            <a:srgbClr val="002060"/>
          </a:solidFill>
        </p:spPr>
        <p:txBody>
          <a:bodyPr/>
          <a:lstStyle/>
          <a:p>
            <a:pPr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Većina građana, kao i prethodne godine, smatra da sudije u Srbiji nisu nezavisne u svom radu. U odnosu na prethodnu godinu taj procenat se još povećao, ali se u podjednakoj meri povećao i procenat onih koji smatraju da sudije jesu nezavisne, pa je odnos ta dva mišljenja ostao nepromenjen. </a:t>
            </a:r>
            <a:endParaRPr lang="en-US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339D18-62C3-4024-BBC8-3AAFB808757C}"/>
              </a:ext>
            </a:extLst>
          </p:cNvPr>
          <p:cNvSpPr txBox="1"/>
          <p:nvPr/>
        </p:nvSpPr>
        <p:spPr>
          <a:xfrm>
            <a:off x="5899149" y="2638402"/>
            <a:ext cx="2743200" cy="107721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 Posmatrajući u ukupnoj populaciji, i ove kao i prethodne godine, 39% građana više smatra da sudije u svom radu nisu nezavisne</a:t>
            </a:r>
            <a:r>
              <a:rPr lang="en-US" sz="1400" b="1" dirty="0">
                <a:solidFill>
                  <a:srgbClr val="002060"/>
                </a:solidFill>
              </a:rPr>
              <a:t>,</a:t>
            </a:r>
            <a:r>
              <a:rPr lang="sr-Latn-RS" sz="1400" b="1" dirty="0">
                <a:solidFill>
                  <a:srgbClr val="002060"/>
                </a:solidFill>
              </a:rPr>
              <a:t>  nego što misli da jesu nezavisne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7135D6-2025-4234-B32C-7CAEC218EF0F}"/>
              </a:ext>
            </a:extLst>
          </p:cNvPr>
          <p:cNvSpPr/>
          <p:nvPr/>
        </p:nvSpPr>
        <p:spPr>
          <a:xfrm>
            <a:off x="5719535" y="2469311"/>
            <a:ext cx="3102428" cy="14777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2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4CE6848-39D5-4662-BFA7-46F61C5C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30" y="964206"/>
            <a:ext cx="8534400" cy="71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>
                <a:solidFill>
                  <a:srgbClr val="002060"/>
                </a:solidFill>
              </a:rPr>
              <a:t>Da li </a:t>
            </a:r>
            <a:r>
              <a:rPr lang="en-US" sz="1600" i="1" dirty="0" err="1">
                <a:solidFill>
                  <a:srgbClr val="002060"/>
                </a:solidFill>
              </a:rPr>
              <a:t>smatrate</a:t>
            </a:r>
            <a:r>
              <a:rPr lang="en-US" sz="1600" i="1" dirty="0">
                <a:solidFill>
                  <a:srgbClr val="002060"/>
                </a:solidFill>
              </a:rPr>
              <a:t> da </a:t>
            </a:r>
            <a:r>
              <a:rPr lang="en-US" sz="1600" i="1" dirty="0" err="1">
                <a:solidFill>
                  <a:srgbClr val="002060"/>
                </a:solidFill>
              </a:rPr>
              <a:t>su</a:t>
            </a:r>
            <a:r>
              <a:rPr lang="en-US" sz="1600" i="1" dirty="0">
                <a:solidFill>
                  <a:srgbClr val="002060"/>
                </a:solidFill>
              </a:rPr>
              <a:t> u 2020.godini MEDIJI SA NACIONALNOM FREKVENCIJOM </a:t>
            </a:r>
            <a:r>
              <a:rPr lang="en-US" sz="1600" i="1" dirty="0" err="1">
                <a:solidFill>
                  <a:srgbClr val="002060"/>
                </a:solidFill>
              </a:rPr>
              <a:t>istinito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potpuno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blagovremeno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obaveštavali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građane</a:t>
            </a:r>
            <a:r>
              <a:rPr lang="en-US" sz="1600" i="1" dirty="0">
                <a:solidFill>
                  <a:srgbClr val="002060"/>
                </a:solidFill>
              </a:rPr>
              <a:t> o </a:t>
            </a:r>
            <a:r>
              <a:rPr lang="en-US" sz="1600" i="1" dirty="0" err="1">
                <a:solidFill>
                  <a:srgbClr val="002060"/>
                </a:solidFill>
              </a:rPr>
              <a:t>pitanjima</a:t>
            </a:r>
            <a:r>
              <a:rPr lang="en-US" sz="1600" i="1" dirty="0">
                <a:solidFill>
                  <a:srgbClr val="002060"/>
                </a:solidFill>
              </a:rPr>
              <a:t> od </a:t>
            </a:r>
            <a:r>
              <a:rPr lang="en-US" sz="1600" i="1" dirty="0" err="1">
                <a:solidFill>
                  <a:srgbClr val="002060"/>
                </a:solidFill>
              </a:rPr>
              <a:t>javnog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značaja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uključujući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informacije</a:t>
            </a:r>
            <a:r>
              <a:rPr lang="en-US" sz="1600" i="1" dirty="0">
                <a:solidFill>
                  <a:srgbClr val="002060"/>
                </a:solidFill>
              </a:rPr>
              <a:t> o COVID-19 </a:t>
            </a:r>
            <a:r>
              <a:rPr lang="en-US" sz="1600" i="1" dirty="0" err="1">
                <a:solidFill>
                  <a:srgbClr val="002060"/>
                </a:solidFill>
              </a:rPr>
              <a:t>epidemiji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kao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</a:t>
            </a:r>
            <a:r>
              <a:rPr lang="en-US" sz="1600" i="1" dirty="0">
                <a:solidFill>
                  <a:srgbClr val="002060"/>
                </a:solidFill>
              </a:rPr>
              <a:t> o </a:t>
            </a:r>
            <a:r>
              <a:rPr lang="en-US" sz="1600" i="1" dirty="0" err="1">
                <a:solidFill>
                  <a:srgbClr val="002060"/>
                </a:solidFill>
              </a:rPr>
              <a:t>merama</a:t>
            </a:r>
            <a:r>
              <a:rPr lang="en-US" sz="1600" i="1" dirty="0">
                <a:solidFill>
                  <a:srgbClr val="002060"/>
                </a:solidFill>
              </a:rPr>
              <a:t> za </a:t>
            </a:r>
            <a:r>
              <a:rPr lang="en-US" sz="1600" i="1" dirty="0" err="1">
                <a:solidFill>
                  <a:srgbClr val="002060"/>
                </a:solidFill>
              </a:rPr>
              <a:t>sprečavanje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širenja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epidemije</a:t>
            </a:r>
            <a:r>
              <a:rPr lang="en-US" sz="1600" i="1" dirty="0">
                <a:solidFill>
                  <a:srgbClr val="002060"/>
                </a:solidFill>
              </a:rPr>
              <a:t>?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184FF35-8944-43D7-8067-7C421F133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78865"/>
              </p:ext>
            </p:extLst>
          </p:nvPr>
        </p:nvGraphicFramePr>
        <p:xfrm>
          <a:off x="244930" y="1741782"/>
          <a:ext cx="4198602" cy="2875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7041AB-0303-498A-A418-1D2612040156}"/>
              </a:ext>
            </a:extLst>
          </p:cNvPr>
          <p:cNvSpPr txBox="1"/>
          <p:nvPr/>
        </p:nvSpPr>
        <p:spPr>
          <a:xfrm>
            <a:off x="420013" y="4845046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92699A-4591-464A-A87B-F98A65F9827F}"/>
              </a:ext>
            </a:extLst>
          </p:cNvPr>
          <p:cNvSpPr txBox="1"/>
          <p:nvPr/>
        </p:nvSpPr>
        <p:spPr>
          <a:xfrm>
            <a:off x="1047578" y="2365284"/>
            <a:ext cx="6449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en-US" sz="2000" b="1" dirty="0">
                <a:solidFill>
                  <a:schemeClr val="accent1"/>
                </a:solidFill>
              </a:rPr>
              <a:t>4</a:t>
            </a:r>
            <a:r>
              <a:rPr lang="sr-Latn-RS" sz="2000" b="1" dirty="0">
                <a:solidFill>
                  <a:schemeClr val="accent1"/>
                </a:solidFill>
              </a:rPr>
              <a:t>9</a:t>
            </a:r>
            <a:r>
              <a:rPr lang="en-US" sz="20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68CE398-F596-4FA0-9FAC-816B876CC42A}"/>
              </a:ext>
            </a:extLst>
          </p:cNvPr>
          <p:cNvSpPr txBox="1">
            <a:spLocks noChangeArrowheads="1"/>
          </p:cNvSpPr>
          <p:nvPr/>
        </p:nvSpPr>
        <p:spPr>
          <a:xfrm>
            <a:off x="166008" y="161580"/>
            <a:ext cx="8692243" cy="4985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 pogledu ocena blagovremenosti i kvaliteta informisanja medija sa nacionalnom frekvencijom, posmatrano u ukupnoj populaciji, građani su u potpunosti podeljeni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35D47F-2B97-428F-A2A6-A6CD83FE436B}"/>
              </a:ext>
            </a:extLst>
          </p:cNvPr>
          <p:cNvSpPr txBox="1"/>
          <p:nvPr/>
        </p:nvSpPr>
        <p:spPr>
          <a:xfrm>
            <a:off x="4307123" y="1809414"/>
            <a:ext cx="4551127" cy="236988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763" algn="just"/>
            <a:r>
              <a:rPr lang="sr-Latn-RS" sz="1400" b="1" dirty="0">
                <a:solidFill>
                  <a:srgbClr val="002060"/>
                </a:solidFill>
              </a:rPr>
              <a:t>Razlike u ocenama najočljivije su između starosnih i obrazovnih grupa:</a:t>
            </a:r>
          </a:p>
          <a:p>
            <a:pPr marL="171450" indent="-166688" algn="just">
              <a:buSzPct val="110000"/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Da mediji NISU istinito, potpuno i blagovremeno obaveštavali građane, ocenjuje: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62% građana od 18 do 29 godina,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59% građana od 30 do 44 godine,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 62% građana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sr-Latn-RS" sz="1400" b="1" dirty="0">
                <a:solidFill>
                  <a:srgbClr val="002060"/>
                </a:solidFill>
              </a:rPr>
              <a:t>sa višim/visokim obrazovanjem</a:t>
            </a:r>
          </a:p>
          <a:p>
            <a:pPr marL="171450" indent="-166688" algn="just">
              <a:buSzPct val="110000"/>
              <a:buFont typeface="Arial" panose="020B0604020202020204" pitchFamily="34" charset="0"/>
              <a:buChar char="•"/>
            </a:pPr>
            <a:r>
              <a:rPr lang="sr-Latn-RS" sz="1400" b="1" dirty="0">
                <a:solidFill>
                  <a:srgbClr val="002060"/>
                </a:solidFill>
              </a:rPr>
              <a:t>Da mediji JESU potpuno i blagovremeno obaveštavali građane, ocenjuje: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68% građana 60+ godina</a:t>
            </a:r>
          </a:p>
          <a:p>
            <a:pPr marL="290513" indent="-4763" algn="just">
              <a:buSzPct val="110000"/>
              <a:buFont typeface="Wingdings" panose="05000000000000000000" pitchFamily="2" charset="2"/>
              <a:buChar char="ü"/>
            </a:pPr>
            <a:r>
              <a:rPr lang="sr-Latn-RS" sz="1400" b="1" dirty="0">
                <a:solidFill>
                  <a:srgbClr val="002060"/>
                </a:solidFill>
              </a:rPr>
              <a:t>64% nisko obrazovanih građana (osnovna škola i manje)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FCA255-A5CC-4F24-9CA9-4DC6402E2160}"/>
              </a:ext>
            </a:extLst>
          </p:cNvPr>
          <p:cNvSpPr/>
          <p:nvPr/>
        </p:nvSpPr>
        <p:spPr>
          <a:xfrm>
            <a:off x="4165957" y="1741783"/>
            <a:ext cx="4839249" cy="2638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2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DD288EC-897C-462B-8B7D-101C27B9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03" y="669192"/>
            <a:ext cx="8714825" cy="57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>
                <a:solidFill>
                  <a:srgbClr val="002060"/>
                </a:solidFill>
              </a:rPr>
              <a:t>Preko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koje</a:t>
            </a:r>
            <a:r>
              <a:rPr lang="en-US" sz="1600" i="1" dirty="0">
                <a:solidFill>
                  <a:srgbClr val="002060"/>
                </a:solidFill>
              </a:rPr>
              <a:t> DVE </a:t>
            </a:r>
            <a:r>
              <a:rPr lang="en-US" sz="1600" i="1" dirty="0" err="1">
                <a:solidFill>
                  <a:srgbClr val="002060"/>
                </a:solidFill>
              </a:rPr>
              <a:t>medijske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kuće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ste</a:t>
            </a:r>
            <a:r>
              <a:rPr lang="en-US" sz="1600" i="1" dirty="0">
                <a:solidFill>
                  <a:srgbClr val="002060"/>
                </a:solidFill>
              </a:rPr>
              <a:t> se </a:t>
            </a:r>
            <a:r>
              <a:rPr lang="en-US" sz="1600" i="1" dirty="0" err="1">
                <a:solidFill>
                  <a:srgbClr val="002060"/>
                </a:solidFill>
              </a:rPr>
              <a:t>najčešće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informisali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tokom</a:t>
            </a:r>
            <a:r>
              <a:rPr lang="en-US" sz="1600" i="1" dirty="0">
                <a:solidFill>
                  <a:srgbClr val="002060"/>
                </a:solidFill>
              </a:rPr>
              <a:t> 2020. </a:t>
            </a:r>
            <a:r>
              <a:rPr lang="en-US" sz="1600" i="1" dirty="0" err="1">
                <a:solidFill>
                  <a:srgbClr val="002060"/>
                </a:solidFill>
              </a:rPr>
              <a:t>godine</a:t>
            </a:r>
            <a:r>
              <a:rPr lang="en-US" sz="1600" i="1" dirty="0">
                <a:solidFill>
                  <a:srgbClr val="002060"/>
                </a:solidFill>
              </a:rPr>
              <a:t>, bez </a:t>
            </a:r>
            <a:r>
              <a:rPr lang="en-US" sz="1600" i="1" dirty="0" err="1">
                <a:solidFill>
                  <a:srgbClr val="002060"/>
                </a:solidFill>
              </a:rPr>
              <a:t>obzira</a:t>
            </a:r>
            <a:r>
              <a:rPr lang="en-US" sz="1600" i="1" dirty="0">
                <a:solidFill>
                  <a:srgbClr val="002060"/>
                </a:solidFill>
              </a:rPr>
              <a:t>  </a:t>
            </a:r>
            <a:r>
              <a:rPr lang="en-US" sz="1600" i="1" dirty="0" err="1">
                <a:solidFill>
                  <a:srgbClr val="002060"/>
                </a:solidFill>
              </a:rPr>
              <a:t>iz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kog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izvora</a:t>
            </a:r>
            <a:r>
              <a:rPr lang="en-US" sz="1600" i="1" dirty="0">
                <a:solidFill>
                  <a:srgbClr val="002060"/>
                </a:solidFill>
              </a:rPr>
              <a:t>  </a:t>
            </a:r>
            <a:r>
              <a:rPr lang="en-US" sz="1600" i="1" dirty="0" err="1">
                <a:solidFill>
                  <a:srgbClr val="002060"/>
                </a:solidFill>
              </a:rPr>
              <a:t>ste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pratili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vesti</a:t>
            </a:r>
            <a:r>
              <a:rPr lang="en-US" sz="1600" i="1" dirty="0">
                <a:solidFill>
                  <a:srgbClr val="002060"/>
                </a:solidFill>
              </a:rPr>
              <a:t> t</a:t>
            </a:r>
            <a:r>
              <a:rPr lang="sr-Latn-RS" sz="1600" i="1" dirty="0">
                <a:solidFill>
                  <a:srgbClr val="002060"/>
                </a:solidFill>
              </a:rPr>
              <a:t>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medijsk</a:t>
            </a:r>
            <a:r>
              <a:rPr lang="sr-Latn-RS" sz="1600" i="1" dirty="0">
                <a:solidFill>
                  <a:srgbClr val="002060"/>
                </a:solidFill>
              </a:rPr>
              <a:t>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kuć</a:t>
            </a:r>
            <a:r>
              <a:rPr lang="sr-Latn-RS" sz="1600" i="1" dirty="0">
                <a:solidFill>
                  <a:srgbClr val="002060"/>
                </a:solidFill>
              </a:rPr>
              <a:t>a</a:t>
            </a:r>
            <a:r>
              <a:rPr lang="en-US" sz="1600" i="1" dirty="0">
                <a:solidFill>
                  <a:srgbClr val="002060"/>
                </a:solidFill>
              </a:rPr>
              <a:t> - </a:t>
            </a:r>
            <a:r>
              <a:rPr lang="en-US" sz="1600" i="1" dirty="0" err="1">
                <a:solidFill>
                  <a:srgbClr val="002060"/>
                </a:solidFill>
              </a:rPr>
              <a:t>na</a:t>
            </a:r>
            <a:r>
              <a:rPr lang="en-US" sz="1600" i="1" dirty="0">
                <a:solidFill>
                  <a:srgbClr val="002060"/>
                </a:solidFill>
              </a:rPr>
              <a:t> TV, </a:t>
            </a:r>
            <a:r>
              <a:rPr lang="en-US" sz="1600" i="1" dirty="0" err="1">
                <a:solidFill>
                  <a:srgbClr val="002060"/>
                </a:solidFill>
              </a:rPr>
              <a:t>preko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interneta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nihovih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portala</a:t>
            </a:r>
            <a:r>
              <a:rPr lang="en-US" sz="1600" i="1" dirty="0">
                <a:solidFill>
                  <a:srgbClr val="002060"/>
                </a:solidFill>
              </a:rPr>
              <a:t>…? </a:t>
            </a:r>
            <a:endParaRPr lang="sr-Latn-RS" sz="1600" i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2799B8-BA5D-42C3-A2E3-1456CE10A2A2}"/>
              </a:ext>
            </a:extLst>
          </p:cNvPr>
          <p:cNvSpPr txBox="1"/>
          <p:nvPr/>
        </p:nvSpPr>
        <p:spPr>
          <a:xfrm>
            <a:off x="7326998" y="4868640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74D11C-3061-49E5-934C-24E1989BB43A}"/>
              </a:ext>
            </a:extLst>
          </p:cNvPr>
          <p:cNvSpPr txBox="1"/>
          <p:nvPr/>
        </p:nvSpPr>
        <p:spPr>
          <a:xfrm>
            <a:off x="684598" y="1242999"/>
            <a:ext cx="25919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1400" dirty="0">
                <a:solidFill>
                  <a:srgbClr val="002060"/>
                </a:solidFill>
              </a:rPr>
              <a:t>% NA PRVOM MESTU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9532FB-B71A-4A81-B8BC-7FB4E4355A1D}"/>
              </a:ext>
            </a:extLst>
          </p:cNvPr>
          <p:cNvSpPr txBox="1"/>
          <p:nvPr/>
        </p:nvSpPr>
        <p:spPr>
          <a:xfrm>
            <a:off x="5273704" y="1274594"/>
            <a:ext cx="28576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1400" dirty="0">
                <a:solidFill>
                  <a:srgbClr val="002060"/>
                </a:solidFill>
              </a:rPr>
              <a:t>% UKUPNO (PRVO+DRUGO MESTO)</a:t>
            </a:r>
            <a:endParaRPr lang="en-US" sz="14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D8D283-8481-4159-8613-A69513BE4B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088283"/>
              </p:ext>
            </p:extLst>
          </p:nvPr>
        </p:nvGraphicFramePr>
        <p:xfrm>
          <a:off x="171904" y="1464636"/>
          <a:ext cx="4195990" cy="337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DF70583-EC36-4E9F-8060-44F7262A7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789902"/>
              </p:ext>
            </p:extLst>
          </p:nvPr>
        </p:nvGraphicFramePr>
        <p:xfrm>
          <a:off x="4362112" y="1464636"/>
          <a:ext cx="4195990" cy="337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2">
            <a:extLst>
              <a:ext uri="{FF2B5EF4-FFF2-40B4-BE49-F238E27FC236}">
                <a16:creationId xmlns:a16="http://schemas.microsoft.com/office/drawing/2014/main" id="{5B959C84-2FAF-476A-8670-C347B1902C06}"/>
              </a:ext>
            </a:extLst>
          </p:cNvPr>
          <p:cNvSpPr txBox="1">
            <a:spLocks noChangeArrowheads="1"/>
          </p:cNvSpPr>
          <p:nvPr/>
        </p:nvSpPr>
        <p:spPr>
          <a:xfrm>
            <a:off x="267029" y="198178"/>
            <a:ext cx="8619699" cy="498598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RTS je medijska kuća preko koje se tokom 2020. godine najčešće informisala većina građana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571F0-E33A-4F5C-9ABD-147D6B3BA5AE}"/>
              </a:ext>
            </a:extLst>
          </p:cNvPr>
          <p:cNvSpPr/>
          <p:nvPr/>
        </p:nvSpPr>
        <p:spPr>
          <a:xfrm>
            <a:off x="816159" y="1439235"/>
            <a:ext cx="3366194" cy="113251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350884-2896-4061-AD43-5843D89F499D}"/>
              </a:ext>
            </a:extLst>
          </p:cNvPr>
          <p:cNvSpPr/>
          <p:nvPr/>
        </p:nvSpPr>
        <p:spPr>
          <a:xfrm>
            <a:off x="4880588" y="1464636"/>
            <a:ext cx="3734420" cy="112238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7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5" name="Rectangle 3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151576" name="Rectangle 5"/>
          <p:cNvSpPr>
            <a:spLocks noChangeArrowheads="1"/>
          </p:cNvSpPr>
          <p:nvPr/>
        </p:nvSpPr>
        <p:spPr bwMode="gray">
          <a:xfrm>
            <a:off x="1143000" y="1242999"/>
            <a:ext cx="136383" cy="2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500" tIns="35100" rIns="67500" bIns="35100" anchor="ctr">
            <a:spAutoFit/>
          </a:bodyPr>
          <a:lstStyle/>
          <a:p>
            <a:endParaRPr lang="en-US" sz="135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EE086C2-B168-49E3-9C2A-6B8FDDB6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DD288EC-897C-462B-8B7D-101C27B9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03" y="972832"/>
            <a:ext cx="8719457" cy="4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1600" i="1" dirty="0" err="1">
                <a:solidFill>
                  <a:srgbClr val="002060"/>
                </a:solidFill>
              </a:rPr>
              <a:t>Preko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koje</a:t>
            </a:r>
            <a:r>
              <a:rPr lang="en-US" sz="1600" i="1" dirty="0">
                <a:solidFill>
                  <a:srgbClr val="002060"/>
                </a:solidFill>
              </a:rPr>
              <a:t> DVE </a:t>
            </a:r>
            <a:r>
              <a:rPr lang="en-US" sz="1600" i="1" dirty="0" err="1">
                <a:solidFill>
                  <a:srgbClr val="002060"/>
                </a:solidFill>
              </a:rPr>
              <a:t>medijske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kuće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ste</a:t>
            </a:r>
            <a:r>
              <a:rPr lang="en-US" sz="1600" i="1" dirty="0">
                <a:solidFill>
                  <a:srgbClr val="002060"/>
                </a:solidFill>
              </a:rPr>
              <a:t> se </a:t>
            </a:r>
            <a:r>
              <a:rPr lang="en-US" sz="1600" i="1" dirty="0" err="1">
                <a:solidFill>
                  <a:srgbClr val="002060"/>
                </a:solidFill>
              </a:rPr>
              <a:t>najčešće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informisali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tokom</a:t>
            </a:r>
            <a:r>
              <a:rPr lang="en-US" sz="1600" i="1" dirty="0">
                <a:solidFill>
                  <a:srgbClr val="002060"/>
                </a:solidFill>
              </a:rPr>
              <a:t> 2020. </a:t>
            </a:r>
            <a:r>
              <a:rPr lang="en-US" sz="1600" i="1" dirty="0" err="1">
                <a:solidFill>
                  <a:srgbClr val="002060"/>
                </a:solidFill>
              </a:rPr>
              <a:t>godine</a:t>
            </a:r>
            <a:r>
              <a:rPr lang="en-US" sz="1600" i="1" dirty="0">
                <a:solidFill>
                  <a:srgbClr val="002060"/>
                </a:solidFill>
              </a:rPr>
              <a:t>, bez </a:t>
            </a:r>
            <a:r>
              <a:rPr lang="en-US" sz="1600" i="1" dirty="0" err="1">
                <a:solidFill>
                  <a:srgbClr val="002060"/>
                </a:solidFill>
              </a:rPr>
              <a:t>obzira</a:t>
            </a:r>
            <a:r>
              <a:rPr lang="en-US" sz="1600" i="1" dirty="0">
                <a:solidFill>
                  <a:srgbClr val="002060"/>
                </a:solidFill>
              </a:rPr>
              <a:t>  </a:t>
            </a:r>
            <a:r>
              <a:rPr lang="en-US" sz="1600" i="1" dirty="0" err="1">
                <a:solidFill>
                  <a:srgbClr val="002060"/>
                </a:solidFill>
              </a:rPr>
              <a:t>iz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kog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izvora</a:t>
            </a:r>
            <a:r>
              <a:rPr lang="en-US" sz="1600" i="1" dirty="0">
                <a:solidFill>
                  <a:srgbClr val="002060"/>
                </a:solidFill>
              </a:rPr>
              <a:t>  </a:t>
            </a:r>
            <a:r>
              <a:rPr lang="en-US" sz="1600" i="1" dirty="0" err="1">
                <a:solidFill>
                  <a:srgbClr val="002060"/>
                </a:solidFill>
              </a:rPr>
              <a:t>ste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pratili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vesti</a:t>
            </a:r>
            <a:r>
              <a:rPr lang="en-US" sz="1600" i="1" dirty="0">
                <a:solidFill>
                  <a:srgbClr val="002060"/>
                </a:solidFill>
              </a:rPr>
              <a:t> t</a:t>
            </a:r>
            <a:r>
              <a:rPr lang="sr-Latn-RS" sz="1600" i="1" dirty="0">
                <a:solidFill>
                  <a:srgbClr val="002060"/>
                </a:solidFill>
              </a:rPr>
              <a:t>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medijsk</a:t>
            </a:r>
            <a:r>
              <a:rPr lang="sr-Latn-RS" sz="1600" i="1" dirty="0">
                <a:solidFill>
                  <a:srgbClr val="002060"/>
                </a:solidFill>
              </a:rPr>
              <a:t>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kuć</a:t>
            </a:r>
            <a:r>
              <a:rPr lang="sr-Latn-RS" sz="1600" i="1" dirty="0">
                <a:solidFill>
                  <a:srgbClr val="002060"/>
                </a:solidFill>
              </a:rPr>
              <a:t>a</a:t>
            </a:r>
            <a:r>
              <a:rPr lang="en-US" sz="1600" i="1" dirty="0">
                <a:solidFill>
                  <a:srgbClr val="002060"/>
                </a:solidFill>
              </a:rPr>
              <a:t> - </a:t>
            </a:r>
            <a:r>
              <a:rPr lang="en-US" sz="1600" i="1" dirty="0" err="1">
                <a:solidFill>
                  <a:srgbClr val="002060"/>
                </a:solidFill>
              </a:rPr>
              <a:t>na</a:t>
            </a:r>
            <a:r>
              <a:rPr lang="en-US" sz="1600" i="1" dirty="0">
                <a:solidFill>
                  <a:srgbClr val="002060"/>
                </a:solidFill>
              </a:rPr>
              <a:t> TV, </a:t>
            </a:r>
            <a:r>
              <a:rPr lang="en-US" sz="1600" i="1" dirty="0" err="1">
                <a:solidFill>
                  <a:srgbClr val="002060"/>
                </a:solidFill>
              </a:rPr>
              <a:t>preko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interneta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nihovih</a:t>
            </a: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600" i="1" dirty="0" err="1">
                <a:solidFill>
                  <a:srgbClr val="002060"/>
                </a:solidFill>
              </a:rPr>
              <a:t>portala</a:t>
            </a:r>
            <a:r>
              <a:rPr lang="en-US" sz="1600" i="1" dirty="0">
                <a:solidFill>
                  <a:srgbClr val="002060"/>
                </a:solidFill>
              </a:rPr>
              <a:t>…? </a:t>
            </a:r>
            <a:endParaRPr lang="sr-Latn-RS" sz="1600" i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2799B8-BA5D-42C3-A2E3-1456CE10A2A2}"/>
              </a:ext>
            </a:extLst>
          </p:cNvPr>
          <p:cNvSpPr txBox="1"/>
          <p:nvPr/>
        </p:nvSpPr>
        <p:spPr>
          <a:xfrm>
            <a:off x="420013" y="4922014"/>
            <a:ext cx="171874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63"/>
            <a:r>
              <a:rPr lang="sr-Latn-RS" sz="1100" dirty="0"/>
              <a:t>Baza: ukupna ciljna populacija</a:t>
            </a:r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45BE41-8BB3-4F29-9AB0-91973C34B97E}"/>
              </a:ext>
            </a:extLst>
          </p:cNvPr>
          <p:cNvSpPr txBox="1"/>
          <p:nvPr/>
        </p:nvSpPr>
        <p:spPr>
          <a:xfrm>
            <a:off x="307310" y="1426688"/>
            <a:ext cx="844863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3" algn="ctr"/>
            <a:r>
              <a:rPr lang="sr-Latn-RS" sz="1400" b="1" dirty="0">
                <a:solidFill>
                  <a:srgbClr val="002060"/>
                </a:solidFill>
              </a:rPr>
              <a:t>PROCENAT MEDIJSKIH KUĆA NAVEDENIH KAO NAJČEŠĆI DRUGI IZVOR INFORMISANJA ZA ČETIRI MEDIJSKE KUĆE NAJČEŠĆE NAVEDENE KAO PRVI IZVOR INFORMISANJA  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3D05F3-D003-4682-A940-2FCC72B7A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97316"/>
              </p:ext>
            </p:extLst>
          </p:nvPr>
        </p:nvGraphicFramePr>
        <p:xfrm>
          <a:off x="1445124" y="1882495"/>
          <a:ext cx="6400800" cy="3054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512">
                  <a:extLst>
                    <a:ext uri="{9D8B030D-6E8A-4147-A177-3AD203B41FA5}">
                      <a16:colId xmlns:a16="http://schemas.microsoft.com/office/drawing/2014/main" val="1486925278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44660172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6913795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66289717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0772078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Prvi izvor informisanja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N1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984716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r-Latn-RS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Drugi izvor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24282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RTS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24282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Pink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428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Prva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24282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589654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RTS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67692587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Pink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9230568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Prva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653165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9905366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Nova 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4829516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RTV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1444150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Blic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336069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Kurir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8707224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Happy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0213839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B92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440342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Drugo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1702858"/>
                  </a:ext>
                </a:extLst>
              </a:tr>
              <a:tr h="20668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r-Latn-RS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32437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04F87C55-5485-4EA7-99E5-6ECC08978E0C}"/>
              </a:ext>
            </a:extLst>
          </p:cNvPr>
          <p:cNvSpPr/>
          <p:nvPr/>
        </p:nvSpPr>
        <p:spPr>
          <a:xfrm>
            <a:off x="3282642" y="2514315"/>
            <a:ext cx="392965" cy="272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4D947B-57C2-4422-98AD-3B20BAB75DB3}"/>
              </a:ext>
            </a:extLst>
          </p:cNvPr>
          <p:cNvSpPr/>
          <p:nvPr/>
        </p:nvSpPr>
        <p:spPr>
          <a:xfrm>
            <a:off x="4449041" y="2316759"/>
            <a:ext cx="392965" cy="272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4C2F96E-F08E-48CA-A3A9-9FFE009CE5F0}"/>
              </a:ext>
            </a:extLst>
          </p:cNvPr>
          <p:cNvSpPr/>
          <p:nvPr/>
        </p:nvSpPr>
        <p:spPr>
          <a:xfrm>
            <a:off x="5716924" y="2329385"/>
            <a:ext cx="392965" cy="272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68E3E2-9111-4FA9-8C31-293459C3A190}"/>
              </a:ext>
            </a:extLst>
          </p:cNvPr>
          <p:cNvSpPr/>
          <p:nvPr/>
        </p:nvSpPr>
        <p:spPr>
          <a:xfrm>
            <a:off x="7018567" y="3197694"/>
            <a:ext cx="392965" cy="272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93BDC90C-0039-43D8-8FD1-E16F6A4DC0C1}"/>
              </a:ext>
            </a:extLst>
          </p:cNvPr>
          <p:cNvSpPr txBox="1">
            <a:spLocks noChangeArrowheads="1"/>
          </p:cNvSpPr>
          <p:nvPr/>
        </p:nvSpPr>
        <p:spPr>
          <a:xfrm>
            <a:off x="185509" y="136847"/>
            <a:ext cx="8692243" cy="747897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 anchor="t">
            <a:spAutoFit/>
          </a:bodyPr>
          <a:lstStyle>
            <a:lvl1pPr algn="l" defTabSz="924282" rtl="0" eaLnBrk="1" latinLnBrk="0" hangingPunct="1">
              <a:lnSpc>
                <a:spcPct val="90000"/>
              </a:lnSpc>
              <a:spcBef>
                <a:spcPts val="408"/>
              </a:spcBef>
              <a:buNone/>
              <a:tabLst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713" algn="just"/>
            <a:r>
              <a:rPr lang="sr-Latn-R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RTS je najčešći drugi izvor informisanja za one kojima su prvi izvor informisanja Pink i Prva, a Pink (a zatim i Prva) su najčešći drugi izvor informisanja onima kojima je RTS prvi izvor. Onima kojima je prvi izvor informisanja N1, najčešći drugi izvor je Nova S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4B978-F2AD-4C7A-8C98-F02572B65E39}"/>
              </a:ext>
            </a:extLst>
          </p:cNvPr>
          <p:cNvSpPr/>
          <p:nvPr/>
        </p:nvSpPr>
        <p:spPr>
          <a:xfrm>
            <a:off x="5728294" y="2551128"/>
            <a:ext cx="392965" cy="272437"/>
          </a:xfrm>
          <a:prstGeom prst="ellipse">
            <a:avLst/>
          </a:prstGeom>
          <a:noFill/>
          <a:ln w="63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B392CA8-1369-437E-81AD-94BA6562C20F}"/>
              </a:ext>
            </a:extLst>
          </p:cNvPr>
          <p:cNvSpPr/>
          <p:nvPr/>
        </p:nvSpPr>
        <p:spPr>
          <a:xfrm>
            <a:off x="3282641" y="2786752"/>
            <a:ext cx="392965" cy="272437"/>
          </a:xfrm>
          <a:prstGeom prst="ellipse">
            <a:avLst/>
          </a:prstGeom>
          <a:noFill/>
          <a:ln w="63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F46FAD1-6075-4254-A528-8A7AA85832B4}"/>
              </a:ext>
            </a:extLst>
          </p:cNvPr>
          <p:cNvSpPr/>
          <p:nvPr/>
        </p:nvSpPr>
        <p:spPr>
          <a:xfrm>
            <a:off x="6984807" y="2329386"/>
            <a:ext cx="392965" cy="272437"/>
          </a:xfrm>
          <a:prstGeom prst="ellipse">
            <a:avLst/>
          </a:prstGeom>
          <a:noFill/>
          <a:ln w="63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31950"/>
      </p:ext>
    </p:extLst>
  </p:cSld>
  <p:clrMapOvr>
    <a:masterClrMapping/>
  </p:clrMapOvr>
</p:sld>
</file>

<file path=ppt/theme/theme1.xml><?xml version="1.0" encoding="utf-8"?>
<a:theme xmlns:a="http://schemas.openxmlformats.org/drawingml/2006/main" name="IpsosGlobalTemplate">
  <a:themeElements>
    <a:clrScheme name="IpsosCURRENT">
      <a:dk1>
        <a:srgbClr val="222223"/>
      </a:dk1>
      <a:lt1>
        <a:sysClr val="window" lastClr="FFFFFF"/>
      </a:lt1>
      <a:dk2>
        <a:srgbClr val="1B365D"/>
      </a:dk2>
      <a:lt2>
        <a:srgbClr val="888B8D"/>
      </a:lt2>
      <a:accent1>
        <a:srgbClr val="E87722"/>
      </a:accent1>
      <a:accent2>
        <a:srgbClr val="F1BE48"/>
      </a:accent2>
      <a:accent3>
        <a:srgbClr val="B7BF12"/>
      </a:accent3>
      <a:accent4>
        <a:srgbClr val="C8C9C7"/>
      </a:accent4>
      <a:accent5>
        <a:srgbClr val="71B2C9"/>
      </a:accent5>
      <a:accent6>
        <a:srgbClr val="007681"/>
      </a:accent6>
      <a:hlink>
        <a:srgbClr val="485CC7"/>
      </a:hlink>
      <a:folHlink>
        <a:srgbClr val="00B2A9"/>
      </a:folHlink>
    </a:clrScheme>
    <a:fontScheme name="Ipsos MO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12700">
          <a:solidFill>
            <a:schemeClr val="bg2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  <a:txDef>
      <a:spPr/>
      <a:bodyPr vert="horz" wrap="square" lIns="0" tIns="0" rIns="0" bIns="0" rtlCol="0">
        <a:spAutoFit/>
      </a:bodyPr>
      <a:lstStyle>
        <a:defPPr marL="4763">
          <a:defRPr sz="11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75AD9DC4239A47AB6FDC49FCFB618A" ma:contentTypeVersion="4" ma:contentTypeDescription="Create a new document." ma:contentTypeScope="" ma:versionID="07fb3f7747990013f692813a31ff5057">
  <xsd:schema xmlns:xsd="http://www.w3.org/2001/XMLSchema" xmlns:xs="http://www.w3.org/2001/XMLSchema" xmlns:p="http://schemas.microsoft.com/office/2006/metadata/properties" xmlns:ns2="85c76272-7e4d-4f8f-89d1-3b227e52ef43" targetNamespace="http://schemas.microsoft.com/office/2006/metadata/properties" ma:root="true" ma:fieldsID="f397ca73bab64b29faf13325f0d9de2b" ns2:_="">
    <xsd:import namespace="85c76272-7e4d-4f8f-89d1-3b227e52ef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76272-7e4d-4f8f-89d1-3b227e52ef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5291C4-A289-4761-8347-AA70EF2D5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25137D-E3CA-4F99-AB53-F8DE724C3DB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5c76272-7e4d-4f8f-89d1-3b227e52ef4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57E0D3-7D94-4E18-B045-53AABC6FF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76272-7e4d-4f8f-89d1-3b227e52ef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15681</TotalTime>
  <Words>1444</Words>
  <Application>Microsoft Office PowerPoint</Application>
  <PresentationFormat>On-screen Show (16:9)</PresentationFormat>
  <Paragraphs>185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IpsosGlobalTemplate</vt:lpstr>
      <vt:lpstr>  LJUDSKA PRAVA U OČIMA GRAĐANA I GRAĐANKI SRBIJE   </vt:lpstr>
      <vt:lpstr>METODOLOGIJA</vt:lpstr>
      <vt:lpstr>GLAVNI NALAZI </vt:lpstr>
      <vt:lpstr> Kao najugroženija prava, u proseku, najčešće se pominju pravo na zdravlje, sloboda kretanja  i sloboda medija, ali izbor najugroženijeg prava znatno varira, posebno između starosnih generacija  </vt:lpstr>
      <vt:lpstr> Dok bi se u prethodnoj godini, u slučaju da im je povređeno neko lljudsko pravo, građani  ubedljivo najčešće obratili policiji, ove godine je taj procenat znatno opao i izjednačio sa procentom onih koji bi se obratili Zaštitniku građana </vt:lpstr>
      <vt:lpstr>Većina građana, kao i prethodne godine, smatra da sudije u Srbiji nisu nezavisne u svom radu. U odnosu na prethodnu godinu taj procenat se još povećao, ali se u podjednakoj meri povećao i procenat onih koji smatraju da sudije jesu nezavisne, pa je odnos ta dva mišljenja ostao nepromenjen.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Word(s)</dc:title>
  <dc:creator>Vojislav Mihailovic</dc:creator>
  <cp:lastModifiedBy>Svetlana</cp:lastModifiedBy>
  <cp:revision>2545</cp:revision>
  <cp:lastPrinted>2019-12-02T10:41:39Z</cp:lastPrinted>
  <dcterms:created xsi:type="dcterms:W3CDTF">2017-02-06T12:03:24Z</dcterms:created>
  <dcterms:modified xsi:type="dcterms:W3CDTF">2020-12-03T14:52:28Z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0x0101003B75AD9DC4239A47AB6FDC49FCFB618A</vt:lpwstr>
  </property>
</Properties>
</file>